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67" r:id="rId2"/>
    <p:sldId id="274" r:id="rId3"/>
    <p:sldId id="257" r:id="rId4"/>
    <p:sldId id="259" r:id="rId5"/>
    <p:sldId id="269" r:id="rId6"/>
    <p:sldId id="270" r:id="rId7"/>
    <p:sldId id="278" r:id="rId8"/>
    <p:sldId id="272" r:id="rId9"/>
    <p:sldId id="271" r:id="rId10"/>
    <p:sldId id="282" r:id="rId11"/>
    <p:sldId id="268" r:id="rId12"/>
    <p:sldId id="275" r:id="rId13"/>
    <p:sldId id="27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59" autoAdjust="0"/>
    <p:restoredTop sz="94660"/>
  </p:normalViewPr>
  <p:slideViewPr>
    <p:cSldViewPr snapToGrid="0">
      <p:cViewPr varScale="1">
        <p:scale>
          <a:sx n="81" d="100"/>
          <a:sy n="81" d="100"/>
        </p:scale>
        <p:origin x="13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D70CAD3-4700-492E-95BF-0ECA67C806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40D8EEF-2506-4CDC-A997-02EBF9ABC0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ED3590-E2BC-4C2C-902A-0E8953D0DEAB}" type="datetimeFigureOut">
              <a:rPr lang="en-US" smtClean="0"/>
              <a:t>9/9/2022</a:t>
            </a:fld>
            <a:endParaRPr lang="en-US"/>
          </a:p>
        </p:txBody>
      </p:sp>
      <p:sp>
        <p:nvSpPr>
          <p:cNvPr id="4" name="Footer Placeholder 3">
            <a:extLst>
              <a:ext uri="{FF2B5EF4-FFF2-40B4-BE49-F238E27FC236}">
                <a16:creationId xmlns:a16="http://schemas.microsoft.com/office/drawing/2014/main" id="{E873054E-BA82-41C9-A069-39382D40936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631FFC7-38AD-4773-94CB-AC0AA84D7F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731E29-AFE4-4C49-AE46-535F9F57B69B}" type="slidenum">
              <a:rPr lang="en-US" smtClean="0"/>
              <a:t>‹#›</a:t>
            </a:fld>
            <a:endParaRPr lang="en-US"/>
          </a:p>
        </p:txBody>
      </p:sp>
    </p:spTree>
    <p:extLst>
      <p:ext uri="{BB962C8B-B14F-4D97-AF65-F5344CB8AC3E}">
        <p14:creationId xmlns:p14="http://schemas.microsoft.com/office/powerpoint/2010/main" val="420636865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A1653E-AF9C-4A2C-9F6B-84E826F07735}" type="datetimeFigureOut">
              <a:rPr lang="en-US" smtClean="0"/>
              <a:t>9/9/2022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48EE48-0306-43F7-A8AA-84B61568444C}" type="slidenum">
              <a:rPr lang="en-US" smtClean="0"/>
              <a:t>‹#›</a:t>
            </a:fld>
            <a:endParaRPr lang="en-US"/>
          </a:p>
        </p:txBody>
      </p:sp>
    </p:spTree>
    <p:extLst>
      <p:ext uri="{BB962C8B-B14F-4D97-AF65-F5344CB8AC3E}">
        <p14:creationId xmlns:p14="http://schemas.microsoft.com/office/powerpoint/2010/main" val="424604783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lang="en-US"/>
          </a:p>
        </p:txBody>
      </p:sp>
      <p:sp>
        <p:nvSpPr>
          <p:cNvPr id="2" name="Footer Placeholder 1">
            <a:extLst>
              <a:ext uri="{FF2B5EF4-FFF2-40B4-BE49-F238E27FC236}">
                <a16:creationId xmlns:a16="http://schemas.microsoft.com/office/drawing/2014/main" id="{03B62DF3-0AB6-49B8-B314-CF97941EAE88}"/>
              </a:ext>
            </a:extLst>
          </p:cNvPr>
          <p:cNvSpPr>
            <a:spLocks noGrp="1"/>
          </p:cNvSpPr>
          <p:nvPr>
            <p:ph type="ftr" sz="quarter" idx="4"/>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685FB-8E8E-4D63-9588-EE46AA0C3F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CFB5D3-12C3-445C-9B18-1347688973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E36008-0D83-4190-84EB-A809BEA62841}"/>
              </a:ext>
            </a:extLst>
          </p:cNvPr>
          <p:cNvSpPr>
            <a:spLocks noGrp="1"/>
          </p:cNvSpPr>
          <p:nvPr>
            <p:ph type="dt" sz="half" idx="10"/>
          </p:nvPr>
        </p:nvSpPr>
        <p:spPr/>
        <p:txBody>
          <a:bodyPr/>
          <a:lstStyle/>
          <a:p>
            <a:fld id="{06A4A857-E96A-47E2-85ED-BC1EC586D623}" type="datetime1">
              <a:rPr lang="en-US" smtClean="0"/>
              <a:t>9/9/2022</a:t>
            </a:fld>
            <a:endParaRPr lang="en-US"/>
          </a:p>
        </p:txBody>
      </p:sp>
      <p:sp>
        <p:nvSpPr>
          <p:cNvPr id="5" name="Footer Placeholder 4">
            <a:extLst>
              <a:ext uri="{FF2B5EF4-FFF2-40B4-BE49-F238E27FC236}">
                <a16:creationId xmlns:a16="http://schemas.microsoft.com/office/drawing/2014/main" id="{5F7DBD81-009A-42E1-85CD-B0FAC28A0C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94D84B-C618-46D5-9B2E-93B428AFD0F0}"/>
              </a:ext>
            </a:extLst>
          </p:cNvPr>
          <p:cNvSpPr>
            <a:spLocks noGrp="1"/>
          </p:cNvSpPr>
          <p:nvPr>
            <p:ph type="sldNum" sz="quarter" idx="12"/>
          </p:nvPr>
        </p:nvSpPr>
        <p:spPr/>
        <p:txBody>
          <a:bodyPr/>
          <a:lstStyle/>
          <a:p>
            <a:fld id="{C23A28FA-DB4A-47BB-A814-FEF5EAD33C8F}" type="slidenum">
              <a:rPr lang="en-US" smtClean="0"/>
              <a:t>‹#›</a:t>
            </a:fld>
            <a:endParaRPr lang="en-US"/>
          </a:p>
        </p:txBody>
      </p:sp>
    </p:spTree>
    <p:extLst>
      <p:ext uri="{BB962C8B-B14F-4D97-AF65-F5344CB8AC3E}">
        <p14:creationId xmlns:p14="http://schemas.microsoft.com/office/powerpoint/2010/main" val="1702422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38557-72BF-4678-ADCF-AFDFCF176D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7B8012-C348-434C-916F-3AC45A6804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70A21B-0B9F-4A1B-943A-5D3F58B036A9}"/>
              </a:ext>
            </a:extLst>
          </p:cNvPr>
          <p:cNvSpPr>
            <a:spLocks noGrp="1"/>
          </p:cNvSpPr>
          <p:nvPr>
            <p:ph type="dt" sz="half" idx="10"/>
          </p:nvPr>
        </p:nvSpPr>
        <p:spPr/>
        <p:txBody>
          <a:bodyPr/>
          <a:lstStyle/>
          <a:p>
            <a:fld id="{A95D18B5-34A1-436C-8409-B7ECA3AD26EC}" type="datetime1">
              <a:rPr lang="en-US" smtClean="0"/>
              <a:t>9/9/2022</a:t>
            </a:fld>
            <a:endParaRPr lang="en-US"/>
          </a:p>
        </p:txBody>
      </p:sp>
      <p:sp>
        <p:nvSpPr>
          <p:cNvPr id="5" name="Footer Placeholder 4">
            <a:extLst>
              <a:ext uri="{FF2B5EF4-FFF2-40B4-BE49-F238E27FC236}">
                <a16:creationId xmlns:a16="http://schemas.microsoft.com/office/drawing/2014/main" id="{DC2E5739-DD23-4F60-8980-71B99EB861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5E3FDB-5AE0-4EA2-B0FB-CF6F321114C3}"/>
              </a:ext>
            </a:extLst>
          </p:cNvPr>
          <p:cNvSpPr>
            <a:spLocks noGrp="1"/>
          </p:cNvSpPr>
          <p:nvPr>
            <p:ph type="sldNum" sz="quarter" idx="12"/>
          </p:nvPr>
        </p:nvSpPr>
        <p:spPr/>
        <p:txBody>
          <a:bodyPr/>
          <a:lstStyle/>
          <a:p>
            <a:fld id="{C23A28FA-DB4A-47BB-A814-FEF5EAD33C8F}" type="slidenum">
              <a:rPr lang="en-US" smtClean="0"/>
              <a:t>‹#›</a:t>
            </a:fld>
            <a:endParaRPr lang="en-US"/>
          </a:p>
        </p:txBody>
      </p:sp>
    </p:spTree>
    <p:extLst>
      <p:ext uri="{BB962C8B-B14F-4D97-AF65-F5344CB8AC3E}">
        <p14:creationId xmlns:p14="http://schemas.microsoft.com/office/powerpoint/2010/main" val="3875745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03A585-B149-495E-B973-A1796E40B8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C7C413-63D0-4C6D-B74F-5BB20E7868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968C4-A9CC-4F27-82B3-BCC6B5C89760}"/>
              </a:ext>
            </a:extLst>
          </p:cNvPr>
          <p:cNvSpPr>
            <a:spLocks noGrp="1"/>
          </p:cNvSpPr>
          <p:nvPr>
            <p:ph type="dt" sz="half" idx="10"/>
          </p:nvPr>
        </p:nvSpPr>
        <p:spPr/>
        <p:txBody>
          <a:bodyPr/>
          <a:lstStyle/>
          <a:p>
            <a:fld id="{E1ABBAEB-F8F4-4C5A-BADA-5B478EE57C1E}" type="datetime1">
              <a:rPr lang="en-US" smtClean="0"/>
              <a:t>9/9/2022</a:t>
            </a:fld>
            <a:endParaRPr lang="en-US"/>
          </a:p>
        </p:txBody>
      </p:sp>
      <p:sp>
        <p:nvSpPr>
          <p:cNvPr id="5" name="Footer Placeholder 4">
            <a:extLst>
              <a:ext uri="{FF2B5EF4-FFF2-40B4-BE49-F238E27FC236}">
                <a16:creationId xmlns:a16="http://schemas.microsoft.com/office/drawing/2014/main" id="{8439BE0F-30BD-4F88-9625-4FFB8E95CD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73113C-D95F-4FCB-ABCF-16B73787D849}"/>
              </a:ext>
            </a:extLst>
          </p:cNvPr>
          <p:cNvSpPr>
            <a:spLocks noGrp="1"/>
          </p:cNvSpPr>
          <p:nvPr>
            <p:ph type="sldNum" sz="quarter" idx="12"/>
          </p:nvPr>
        </p:nvSpPr>
        <p:spPr/>
        <p:txBody>
          <a:bodyPr/>
          <a:lstStyle/>
          <a:p>
            <a:fld id="{C23A28FA-DB4A-47BB-A814-FEF5EAD33C8F}" type="slidenum">
              <a:rPr lang="en-US" smtClean="0"/>
              <a:t>‹#›</a:t>
            </a:fld>
            <a:endParaRPr lang="en-US"/>
          </a:p>
        </p:txBody>
      </p:sp>
    </p:spTree>
    <p:extLst>
      <p:ext uri="{BB962C8B-B14F-4D97-AF65-F5344CB8AC3E}">
        <p14:creationId xmlns:p14="http://schemas.microsoft.com/office/powerpoint/2010/main" val="1736410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825B3-6877-48DE-9F42-4C1D23BDE4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336DCB-7856-4564-AC3F-9F2A38FB4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455A54-909D-4491-8797-D0120A12A602}"/>
              </a:ext>
            </a:extLst>
          </p:cNvPr>
          <p:cNvSpPr>
            <a:spLocks noGrp="1"/>
          </p:cNvSpPr>
          <p:nvPr>
            <p:ph type="dt" sz="half" idx="10"/>
          </p:nvPr>
        </p:nvSpPr>
        <p:spPr/>
        <p:txBody>
          <a:bodyPr/>
          <a:lstStyle/>
          <a:p>
            <a:fld id="{D8BDD0C8-6CA8-4765-B297-AE2E439EF989}" type="datetime1">
              <a:rPr lang="en-US" smtClean="0"/>
              <a:t>9/9/2022</a:t>
            </a:fld>
            <a:endParaRPr lang="en-US"/>
          </a:p>
        </p:txBody>
      </p:sp>
      <p:sp>
        <p:nvSpPr>
          <p:cNvPr id="5" name="Footer Placeholder 4">
            <a:extLst>
              <a:ext uri="{FF2B5EF4-FFF2-40B4-BE49-F238E27FC236}">
                <a16:creationId xmlns:a16="http://schemas.microsoft.com/office/drawing/2014/main" id="{29D1C012-1BF2-48CA-ADE5-AFE3A4432A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F0C05D-39B6-4BF7-88B7-58F9C3783DAB}"/>
              </a:ext>
            </a:extLst>
          </p:cNvPr>
          <p:cNvSpPr>
            <a:spLocks noGrp="1"/>
          </p:cNvSpPr>
          <p:nvPr>
            <p:ph type="sldNum" sz="quarter" idx="12"/>
          </p:nvPr>
        </p:nvSpPr>
        <p:spPr/>
        <p:txBody>
          <a:bodyPr/>
          <a:lstStyle/>
          <a:p>
            <a:fld id="{C23A28FA-DB4A-47BB-A814-FEF5EAD33C8F}" type="slidenum">
              <a:rPr lang="en-US" smtClean="0"/>
              <a:t>‹#›</a:t>
            </a:fld>
            <a:endParaRPr lang="en-US"/>
          </a:p>
        </p:txBody>
      </p:sp>
    </p:spTree>
    <p:extLst>
      <p:ext uri="{BB962C8B-B14F-4D97-AF65-F5344CB8AC3E}">
        <p14:creationId xmlns:p14="http://schemas.microsoft.com/office/powerpoint/2010/main" val="3124433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2BB5-30AA-493F-818C-641F43A016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621487-D675-494E-BD9C-9EF602C926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CB1FEA-18A4-49BE-99BD-85C3A5728917}"/>
              </a:ext>
            </a:extLst>
          </p:cNvPr>
          <p:cNvSpPr>
            <a:spLocks noGrp="1"/>
          </p:cNvSpPr>
          <p:nvPr>
            <p:ph type="dt" sz="half" idx="10"/>
          </p:nvPr>
        </p:nvSpPr>
        <p:spPr/>
        <p:txBody>
          <a:bodyPr/>
          <a:lstStyle/>
          <a:p>
            <a:fld id="{3F29EB46-526C-4F0F-936F-D594DBA33715}" type="datetime1">
              <a:rPr lang="en-US" smtClean="0"/>
              <a:t>9/9/2022</a:t>
            </a:fld>
            <a:endParaRPr lang="en-US"/>
          </a:p>
        </p:txBody>
      </p:sp>
      <p:sp>
        <p:nvSpPr>
          <p:cNvPr id="5" name="Footer Placeholder 4">
            <a:extLst>
              <a:ext uri="{FF2B5EF4-FFF2-40B4-BE49-F238E27FC236}">
                <a16:creationId xmlns:a16="http://schemas.microsoft.com/office/drawing/2014/main" id="{821002B2-E927-4341-B511-BA1CC75C72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007893-9609-4BF1-8FA1-B2C47DFCD5E4}"/>
              </a:ext>
            </a:extLst>
          </p:cNvPr>
          <p:cNvSpPr>
            <a:spLocks noGrp="1"/>
          </p:cNvSpPr>
          <p:nvPr>
            <p:ph type="sldNum" sz="quarter" idx="12"/>
          </p:nvPr>
        </p:nvSpPr>
        <p:spPr/>
        <p:txBody>
          <a:bodyPr/>
          <a:lstStyle/>
          <a:p>
            <a:fld id="{C23A28FA-DB4A-47BB-A814-FEF5EAD33C8F}" type="slidenum">
              <a:rPr lang="en-US" smtClean="0"/>
              <a:t>‹#›</a:t>
            </a:fld>
            <a:endParaRPr lang="en-US"/>
          </a:p>
        </p:txBody>
      </p:sp>
    </p:spTree>
    <p:extLst>
      <p:ext uri="{BB962C8B-B14F-4D97-AF65-F5344CB8AC3E}">
        <p14:creationId xmlns:p14="http://schemas.microsoft.com/office/powerpoint/2010/main" val="2710662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CFF9B-A03C-48C1-A9FF-F05C69A8E1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B94F86-A418-4DC6-BDC6-663E3607DB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51C86C-B556-4D25-B4B1-E5D1D8D4ED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C54545-CF9A-4489-AB4D-B56550C1000C}"/>
              </a:ext>
            </a:extLst>
          </p:cNvPr>
          <p:cNvSpPr>
            <a:spLocks noGrp="1"/>
          </p:cNvSpPr>
          <p:nvPr>
            <p:ph type="dt" sz="half" idx="10"/>
          </p:nvPr>
        </p:nvSpPr>
        <p:spPr/>
        <p:txBody>
          <a:bodyPr/>
          <a:lstStyle/>
          <a:p>
            <a:fld id="{A55ED4DD-8514-4F07-9C4B-7D10287E3A8E}" type="datetime1">
              <a:rPr lang="en-US" smtClean="0"/>
              <a:t>9/9/2022</a:t>
            </a:fld>
            <a:endParaRPr lang="en-US"/>
          </a:p>
        </p:txBody>
      </p:sp>
      <p:sp>
        <p:nvSpPr>
          <p:cNvPr id="6" name="Footer Placeholder 5">
            <a:extLst>
              <a:ext uri="{FF2B5EF4-FFF2-40B4-BE49-F238E27FC236}">
                <a16:creationId xmlns:a16="http://schemas.microsoft.com/office/drawing/2014/main" id="{7DA3335E-B8BF-479C-A12F-3306DA88EA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795713-01A8-41C8-B8AA-9A23C0BE842C}"/>
              </a:ext>
            </a:extLst>
          </p:cNvPr>
          <p:cNvSpPr>
            <a:spLocks noGrp="1"/>
          </p:cNvSpPr>
          <p:nvPr>
            <p:ph type="sldNum" sz="quarter" idx="12"/>
          </p:nvPr>
        </p:nvSpPr>
        <p:spPr/>
        <p:txBody>
          <a:bodyPr/>
          <a:lstStyle/>
          <a:p>
            <a:fld id="{C23A28FA-DB4A-47BB-A814-FEF5EAD33C8F}" type="slidenum">
              <a:rPr lang="en-US" smtClean="0"/>
              <a:t>‹#›</a:t>
            </a:fld>
            <a:endParaRPr lang="en-US"/>
          </a:p>
        </p:txBody>
      </p:sp>
    </p:spTree>
    <p:extLst>
      <p:ext uri="{BB962C8B-B14F-4D97-AF65-F5344CB8AC3E}">
        <p14:creationId xmlns:p14="http://schemas.microsoft.com/office/powerpoint/2010/main" val="140710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2D837-05B4-477D-8973-F7F6C6EA2D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1F0FEF-FCF6-48F2-BDD0-0302786802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9ABF1F-92A5-4355-A051-B2FBCB854F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B9FC69-2257-47C3-A97A-184DFDEEB0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51A504-8D44-4D73-889D-5D3D619562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069AD4-6F71-43C8-B703-3334ACC79FD6}"/>
              </a:ext>
            </a:extLst>
          </p:cNvPr>
          <p:cNvSpPr>
            <a:spLocks noGrp="1"/>
          </p:cNvSpPr>
          <p:nvPr>
            <p:ph type="dt" sz="half" idx="10"/>
          </p:nvPr>
        </p:nvSpPr>
        <p:spPr/>
        <p:txBody>
          <a:bodyPr/>
          <a:lstStyle/>
          <a:p>
            <a:fld id="{19D78469-F193-4DE2-8311-66AF04B780F7}" type="datetime1">
              <a:rPr lang="en-US" smtClean="0"/>
              <a:t>9/9/2022</a:t>
            </a:fld>
            <a:endParaRPr lang="en-US"/>
          </a:p>
        </p:txBody>
      </p:sp>
      <p:sp>
        <p:nvSpPr>
          <p:cNvPr id="8" name="Footer Placeholder 7">
            <a:extLst>
              <a:ext uri="{FF2B5EF4-FFF2-40B4-BE49-F238E27FC236}">
                <a16:creationId xmlns:a16="http://schemas.microsoft.com/office/drawing/2014/main" id="{0ABA7C2A-AF36-46C5-8330-8A6380D7B8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C653C9-46A3-4E9E-98C8-1588A3F50F3C}"/>
              </a:ext>
            </a:extLst>
          </p:cNvPr>
          <p:cNvSpPr>
            <a:spLocks noGrp="1"/>
          </p:cNvSpPr>
          <p:nvPr>
            <p:ph type="sldNum" sz="quarter" idx="12"/>
          </p:nvPr>
        </p:nvSpPr>
        <p:spPr/>
        <p:txBody>
          <a:bodyPr/>
          <a:lstStyle/>
          <a:p>
            <a:fld id="{C23A28FA-DB4A-47BB-A814-FEF5EAD33C8F}" type="slidenum">
              <a:rPr lang="en-US" smtClean="0"/>
              <a:t>‹#›</a:t>
            </a:fld>
            <a:endParaRPr lang="en-US"/>
          </a:p>
        </p:txBody>
      </p:sp>
    </p:spTree>
    <p:extLst>
      <p:ext uri="{BB962C8B-B14F-4D97-AF65-F5344CB8AC3E}">
        <p14:creationId xmlns:p14="http://schemas.microsoft.com/office/powerpoint/2010/main" val="1317302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EE573-356D-4A21-A760-A3F8B06505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1CAD7C-11E6-400A-AB53-E6D1598F7EBA}"/>
              </a:ext>
            </a:extLst>
          </p:cNvPr>
          <p:cNvSpPr>
            <a:spLocks noGrp="1"/>
          </p:cNvSpPr>
          <p:nvPr>
            <p:ph type="dt" sz="half" idx="10"/>
          </p:nvPr>
        </p:nvSpPr>
        <p:spPr/>
        <p:txBody>
          <a:bodyPr/>
          <a:lstStyle/>
          <a:p>
            <a:fld id="{38C8A7AF-41ED-413B-AB77-60599CD43596}" type="datetime1">
              <a:rPr lang="en-US" smtClean="0"/>
              <a:t>9/9/2022</a:t>
            </a:fld>
            <a:endParaRPr lang="en-US"/>
          </a:p>
        </p:txBody>
      </p:sp>
      <p:sp>
        <p:nvSpPr>
          <p:cNvPr id="4" name="Footer Placeholder 3">
            <a:extLst>
              <a:ext uri="{FF2B5EF4-FFF2-40B4-BE49-F238E27FC236}">
                <a16:creationId xmlns:a16="http://schemas.microsoft.com/office/drawing/2014/main" id="{D57E7293-3FCB-4D57-938C-3A48837D15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656254-0552-4F30-A19D-CF0E705DCB62}"/>
              </a:ext>
            </a:extLst>
          </p:cNvPr>
          <p:cNvSpPr>
            <a:spLocks noGrp="1"/>
          </p:cNvSpPr>
          <p:nvPr>
            <p:ph type="sldNum" sz="quarter" idx="12"/>
          </p:nvPr>
        </p:nvSpPr>
        <p:spPr/>
        <p:txBody>
          <a:bodyPr/>
          <a:lstStyle/>
          <a:p>
            <a:fld id="{C23A28FA-DB4A-47BB-A814-FEF5EAD33C8F}" type="slidenum">
              <a:rPr lang="en-US" smtClean="0"/>
              <a:t>‹#›</a:t>
            </a:fld>
            <a:endParaRPr lang="en-US"/>
          </a:p>
        </p:txBody>
      </p:sp>
    </p:spTree>
    <p:extLst>
      <p:ext uri="{BB962C8B-B14F-4D97-AF65-F5344CB8AC3E}">
        <p14:creationId xmlns:p14="http://schemas.microsoft.com/office/powerpoint/2010/main" val="2738546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C138AB-9F78-4F6B-BBB0-CD4549DCDEFA}"/>
              </a:ext>
            </a:extLst>
          </p:cNvPr>
          <p:cNvSpPr>
            <a:spLocks noGrp="1"/>
          </p:cNvSpPr>
          <p:nvPr>
            <p:ph type="dt" sz="half" idx="10"/>
          </p:nvPr>
        </p:nvSpPr>
        <p:spPr/>
        <p:txBody>
          <a:bodyPr/>
          <a:lstStyle/>
          <a:p>
            <a:fld id="{A10814F1-A5BC-4FDB-A117-E34AC1D3090A}" type="datetime1">
              <a:rPr lang="en-US" smtClean="0"/>
              <a:t>9/9/2022</a:t>
            </a:fld>
            <a:endParaRPr lang="en-US"/>
          </a:p>
        </p:txBody>
      </p:sp>
      <p:sp>
        <p:nvSpPr>
          <p:cNvPr id="3" name="Footer Placeholder 2">
            <a:extLst>
              <a:ext uri="{FF2B5EF4-FFF2-40B4-BE49-F238E27FC236}">
                <a16:creationId xmlns:a16="http://schemas.microsoft.com/office/drawing/2014/main" id="{24992C77-9003-4C2C-A376-151F810500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5AFC5D-83F8-4185-9FB9-18A428DD610E}"/>
              </a:ext>
            </a:extLst>
          </p:cNvPr>
          <p:cNvSpPr>
            <a:spLocks noGrp="1"/>
          </p:cNvSpPr>
          <p:nvPr>
            <p:ph type="sldNum" sz="quarter" idx="12"/>
          </p:nvPr>
        </p:nvSpPr>
        <p:spPr/>
        <p:txBody>
          <a:bodyPr/>
          <a:lstStyle/>
          <a:p>
            <a:fld id="{C23A28FA-DB4A-47BB-A814-FEF5EAD33C8F}" type="slidenum">
              <a:rPr lang="en-US" smtClean="0"/>
              <a:t>‹#›</a:t>
            </a:fld>
            <a:endParaRPr lang="en-US"/>
          </a:p>
        </p:txBody>
      </p:sp>
    </p:spTree>
    <p:extLst>
      <p:ext uri="{BB962C8B-B14F-4D97-AF65-F5344CB8AC3E}">
        <p14:creationId xmlns:p14="http://schemas.microsoft.com/office/powerpoint/2010/main" val="177676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3E1AE-7851-423B-BBEB-D217729AFC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F0A746-8588-47E8-BEB4-AC39562A65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EF4801-5661-41C6-BEB7-A6A7DFF5A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B5D66A-E4AE-445A-86F4-C4ACA8F4D38C}"/>
              </a:ext>
            </a:extLst>
          </p:cNvPr>
          <p:cNvSpPr>
            <a:spLocks noGrp="1"/>
          </p:cNvSpPr>
          <p:nvPr>
            <p:ph type="dt" sz="half" idx="10"/>
          </p:nvPr>
        </p:nvSpPr>
        <p:spPr/>
        <p:txBody>
          <a:bodyPr/>
          <a:lstStyle/>
          <a:p>
            <a:fld id="{6453EE12-22BB-4851-8CEF-9CF2BE8EB831}" type="datetime1">
              <a:rPr lang="en-US" smtClean="0"/>
              <a:t>9/9/2022</a:t>
            </a:fld>
            <a:endParaRPr lang="en-US"/>
          </a:p>
        </p:txBody>
      </p:sp>
      <p:sp>
        <p:nvSpPr>
          <p:cNvPr id="6" name="Footer Placeholder 5">
            <a:extLst>
              <a:ext uri="{FF2B5EF4-FFF2-40B4-BE49-F238E27FC236}">
                <a16:creationId xmlns:a16="http://schemas.microsoft.com/office/drawing/2014/main" id="{B6767525-4D71-42A8-BA8C-70F4A04EAE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8AB15C-5BC1-4BA0-B3CF-670416A36792}"/>
              </a:ext>
            </a:extLst>
          </p:cNvPr>
          <p:cNvSpPr>
            <a:spLocks noGrp="1"/>
          </p:cNvSpPr>
          <p:nvPr>
            <p:ph type="sldNum" sz="quarter" idx="12"/>
          </p:nvPr>
        </p:nvSpPr>
        <p:spPr/>
        <p:txBody>
          <a:bodyPr/>
          <a:lstStyle/>
          <a:p>
            <a:fld id="{C23A28FA-DB4A-47BB-A814-FEF5EAD33C8F}" type="slidenum">
              <a:rPr lang="en-US" smtClean="0"/>
              <a:t>‹#›</a:t>
            </a:fld>
            <a:endParaRPr lang="en-US"/>
          </a:p>
        </p:txBody>
      </p:sp>
    </p:spTree>
    <p:extLst>
      <p:ext uri="{BB962C8B-B14F-4D97-AF65-F5344CB8AC3E}">
        <p14:creationId xmlns:p14="http://schemas.microsoft.com/office/powerpoint/2010/main" val="1076212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118D-D4B7-4B01-8994-58C9C920FC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713DF1-8DA1-4942-8B04-55979531E0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833685-BE20-4713-B96E-B445B84DC6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AF01C5-6F29-401C-BE7E-BAB30DCE7F8C}"/>
              </a:ext>
            </a:extLst>
          </p:cNvPr>
          <p:cNvSpPr>
            <a:spLocks noGrp="1"/>
          </p:cNvSpPr>
          <p:nvPr>
            <p:ph type="dt" sz="half" idx="10"/>
          </p:nvPr>
        </p:nvSpPr>
        <p:spPr/>
        <p:txBody>
          <a:bodyPr/>
          <a:lstStyle/>
          <a:p>
            <a:fld id="{5D25D171-C303-4140-B748-8F16C1580C58}" type="datetime1">
              <a:rPr lang="en-US" smtClean="0"/>
              <a:t>9/9/2022</a:t>
            </a:fld>
            <a:endParaRPr lang="en-US"/>
          </a:p>
        </p:txBody>
      </p:sp>
      <p:sp>
        <p:nvSpPr>
          <p:cNvPr id="6" name="Footer Placeholder 5">
            <a:extLst>
              <a:ext uri="{FF2B5EF4-FFF2-40B4-BE49-F238E27FC236}">
                <a16:creationId xmlns:a16="http://schemas.microsoft.com/office/drawing/2014/main" id="{5A83EE44-F14D-41D5-BAA7-658550E68F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8CCE36-E5D0-434B-B854-AEA7ED0325B9}"/>
              </a:ext>
            </a:extLst>
          </p:cNvPr>
          <p:cNvSpPr>
            <a:spLocks noGrp="1"/>
          </p:cNvSpPr>
          <p:nvPr>
            <p:ph type="sldNum" sz="quarter" idx="12"/>
          </p:nvPr>
        </p:nvSpPr>
        <p:spPr/>
        <p:txBody>
          <a:bodyPr/>
          <a:lstStyle/>
          <a:p>
            <a:fld id="{C23A28FA-DB4A-47BB-A814-FEF5EAD33C8F}" type="slidenum">
              <a:rPr lang="en-US" smtClean="0"/>
              <a:t>‹#›</a:t>
            </a:fld>
            <a:endParaRPr lang="en-US"/>
          </a:p>
        </p:txBody>
      </p:sp>
    </p:spTree>
    <p:extLst>
      <p:ext uri="{BB962C8B-B14F-4D97-AF65-F5344CB8AC3E}">
        <p14:creationId xmlns:p14="http://schemas.microsoft.com/office/powerpoint/2010/main" val="2026116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C77CAF-1AE3-438A-BC89-31D1B51FE1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F3061D-66C9-4A5F-B1D7-65F2928FA0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58437B-82A0-48F9-9C0C-7B873D6A16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74BF94-658B-48A3-A1AB-A172FAAD0156}" type="datetime1">
              <a:rPr lang="en-US" smtClean="0"/>
              <a:t>9/9/2022</a:t>
            </a:fld>
            <a:endParaRPr lang="en-US"/>
          </a:p>
        </p:txBody>
      </p:sp>
      <p:sp>
        <p:nvSpPr>
          <p:cNvPr id="5" name="Footer Placeholder 4">
            <a:extLst>
              <a:ext uri="{FF2B5EF4-FFF2-40B4-BE49-F238E27FC236}">
                <a16:creationId xmlns:a16="http://schemas.microsoft.com/office/drawing/2014/main" id="{0FC1491A-561D-4934-9CEE-42A325A369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251163-D213-4FC3-B902-55D9488A2B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3A28FA-DB4A-47BB-A814-FEF5EAD33C8F}" type="slidenum">
              <a:rPr lang="en-US" smtClean="0"/>
              <a:t>‹#›</a:t>
            </a:fld>
            <a:endParaRPr lang="en-US"/>
          </a:p>
        </p:txBody>
      </p:sp>
    </p:spTree>
    <p:extLst>
      <p:ext uri="{BB962C8B-B14F-4D97-AF65-F5344CB8AC3E}">
        <p14:creationId xmlns:p14="http://schemas.microsoft.com/office/powerpoint/2010/main" val="2746478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stackoverflow.com/" TargetMode="External"/><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www.lfd.uci.edu/~gohlke/pythonlibs/"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a:off x="1676399" y="1239732"/>
            <a:ext cx="8663730" cy="159978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accent2"/>
              </a:buClr>
              <a:buSzPts val="2160"/>
              <a:buFont typeface="Palatino Linotype" panose="02040502050505030304"/>
              <a:buNone/>
            </a:pPr>
            <a:br>
              <a:rPr lang="en-US" sz="2160" b="1" dirty="0">
                <a:solidFill>
                  <a:schemeClr val="accent2"/>
                </a:solidFill>
                <a:latin typeface="Palatino Linotype" panose="02040502050505030304"/>
                <a:ea typeface="Palatino Linotype" panose="02040502050505030304"/>
                <a:cs typeface="Palatino Linotype" panose="02040502050505030304"/>
                <a:sym typeface="Palatino Linotype" panose="02040502050505030304"/>
              </a:rPr>
            </a:br>
            <a:br>
              <a:rPr lang="en-US" sz="2160" b="1" dirty="0">
                <a:solidFill>
                  <a:schemeClr val="accent2"/>
                </a:solidFill>
                <a:latin typeface="Palatino Linotype" panose="02040502050505030304"/>
                <a:ea typeface="Palatino Linotype" panose="02040502050505030304"/>
                <a:cs typeface="Palatino Linotype" panose="02040502050505030304"/>
                <a:sym typeface="Palatino Linotype" panose="02040502050505030304"/>
              </a:rPr>
            </a:br>
            <a:br>
              <a:rPr lang="en-US" sz="2160" b="1" dirty="0">
                <a:solidFill>
                  <a:schemeClr val="accent2"/>
                </a:solidFill>
                <a:latin typeface="Palatino Linotype" panose="02040502050505030304"/>
                <a:ea typeface="Palatino Linotype" panose="02040502050505030304"/>
                <a:cs typeface="Palatino Linotype" panose="02040502050505030304"/>
                <a:sym typeface="Palatino Linotype" panose="02040502050505030304"/>
              </a:rPr>
            </a:br>
            <a:br>
              <a:rPr lang="en-US" sz="2160" b="1" dirty="0">
                <a:solidFill>
                  <a:schemeClr val="accent2"/>
                </a:solidFill>
                <a:latin typeface="Palatino Linotype" panose="02040502050505030304"/>
                <a:ea typeface="Palatino Linotype" panose="02040502050505030304"/>
                <a:cs typeface="Palatino Linotype" panose="02040502050505030304"/>
                <a:sym typeface="Palatino Linotype" panose="02040502050505030304"/>
              </a:rPr>
            </a:br>
            <a:r>
              <a:rPr lang="en-US" sz="2160" b="1" dirty="0">
                <a:solidFill>
                  <a:schemeClr val="accent2"/>
                </a:solidFill>
                <a:latin typeface="Palatino Linotype" panose="02040502050505030304"/>
                <a:ea typeface="Palatino Linotype" panose="02040502050505030304"/>
                <a:cs typeface="Palatino Linotype" panose="02040502050505030304"/>
                <a:sym typeface="Palatino Linotype" panose="02040502050505030304"/>
              </a:rPr>
              <a:t>Presentation  Title: BOLT – THE VISION ASSISTANT</a:t>
            </a:r>
            <a:endParaRPr sz="2160" b="1" dirty="0">
              <a:solidFill>
                <a:schemeClr val="accent2"/>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90" name="Google Shape;90;p13"/>
          <p:cNvSpPr txBox="1">
            <a:spLocks noGrp="1"/>
          </p:cNvSpPr>
          <p:nvPr>
            <p:ph type="subTitle" idx="1"/>
          </p:nvPr>
        </p:nvSpPr>
        <p:spPr>
          <a:xfrm>
            <a:off x="1676399" y="2913303"/>
            <a:ext cx="8839200" cy="365078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2000"/>
              <a:buNone/>
            </a:pPr>
            <a:r>
              <a:rPr lang="en-US" sz="2400" b="1" dirty="0">
                <a:solidFill>
                  <a:schemeClr val="accent2"/>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Team Members:</a:t>
            </a:r>
            <a:endParaRPr sz="2400" b="1" dirty="0">
              <a:latin typeface="Times New Roman" panose="02020603050405020304" pitchFamily="18" charset="0"/>
              <a:cs typeface="Times New Roman" panose="02020603050405020304" pitchFamily="18" charset="0"/>
            </a:endParaRPr>
          </a:p>
          <a:p>
            <a:pPr marL="0" lvl="0" indent="0" algn="l" rtl="0">
              <a:spcBef>
                <a:spcPts val="400"/>
              </a:spcBef>
              <a:spcAft>
                <a:spcPts val="0"/>
              </a:spcAft>
              <a:buClr>
                <a:schemeClr val="dk1"/>
              </a:buClr>
              <a:buSzPts val="2000"/>
              <a:buNone/>
            </a:pPr>
            <a:r>
              <a:rPr lang="en-US" sz="2000" b="1" dirty="0">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	</a:t>
            </a:r>
          </a:p>
          <a:p>
            <a:pPr marL="0" lvl="0" indent="0" algn="l" rtl="0">
              <a:spcBef>
                <a:spcPts val="400"/>
              </a:spcBef>
              <a:spcAft>
                <a:spcPts val="0"/>
              </a:spcAft>
              <a:buClr>
                <a:schemeClr val="dk1"/>
              </a:buClr>
              <a:buSzPts val="2000"/>
              <a:buNone/>
            </a:pPr>
            <a:endParaRPr lang="en-US" sz="2000" b="1" dirty="0">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endParaRPr>
          </a:p>
          <a:p>
            <a:pPr marL="0" lvl="0" indent="0" algn="l" rtl="0">
              <a:spcBef>
                <a:spcPts val="400"/>
              </a:spcBef>
              <a:spcAft>
                <a:spcPts val="0"/>
              </a:spcAft>
              <a:buClr>
                <a:schemeClr val="dk1"/>
              </a:buClr>
              <a:buSzPts val="2000"/>
              <a:buNone/>
            </a:pPr>
            <a:r>
              <a:rPr lang="en-US" sz="2000" b="1" dirty="0">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	</a:t>
            </a:r>
            <a:r>
              <a:rPr lang="en-US" sz="2200" b="1" dirty="0">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Students Name</a:t>
            </a:r>
            <a:r>
              <a:rPr lang="en-US" sz="2000" b="1" dirty="0">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	 		</a:t>
            </a:r>
            <a:r>
              <a:rPr lang="en-US" sz="2200" b="1" dirty="0" err="1">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Reg.No</a:t>
            </a:r>
            <a:r>
              <a:rPr lang="en-US" sz="2200" b="1" dirty="0">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a:t>
            </a:r>
            <a:endParaRPr sz="2200" b="1" dirty="0">
              <a:latin typeface="Times New Roman" panose="02020603050405020304" pitchFamily="18" charset="0"/>
              <a:cs typeface="Times New Roman" panose="02020603050405020304" pitchFamily="18" charset="0"/>
            </a:endParaRPr>
          </a:p>
          <a:p>
            <a:pPr lvl="0" indent="-457200" algn="l" rtl="0">
              <a:spcBef>
                <a:spcPts val="400"/>
              </a:spcBef>
              <a:spcAft>
                <a:spcPts val="0"/>
              </a:spcAft>
              <a:buClr>
                <a:schemeClr val="dk1"/>
              </a:buClr>
              <a:buSzPts val="2000"/>
              <a:buFont typeface="+mj-lt"/>
              <a:buAutoNum type="arabicPeriod"/>
            </a:pPr>
            <a:r>
              <a:rPr lang="en-US" sz="2000" b="1" dirty="0">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	</a:t>
            </a:r>
            <a:r>
              <a:rPr lang="en-US" sz="2200" b="1" dirty="0">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AKSHAY. J			210620104004</a:t>
            </a:r>
          </a:p>
          <a:p>
            <a:pPr lvl="0" indent="-457200" algn="l" rtl="0">
              <a:spcBef>
                <a:spcPts val="400"/>
              </a:spcBef>
              <a:spcAft>
                <a:spcPts val="0"/>
              </a:spcAft>
              <a:buClr>
                <a:schemeClr val="dk1"/>
              </a:buClr>
              <a:buSzPts val="2000"/>
              <a:buFont typeface="+mj-lt"/>
              <a:buAutoNum type="arabicPeriod"/>
            </a:pPr>
            <a:r>
              <a:rPr lang="en-US" sz="2200" b="1" dirty="0">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 	KAMALNATH. V		210620104025</a:t>
            </a:r>
          </a:p>
          <a:p>
            <a:pPr lvl="0" indent="-457200" algn="l" rtl="0">
              <a:spcBef>
                <a:spcPts val="400"/>
              </a:spcBef>
              <a:spcAft>
                <a:spcPts val="0"/>
              </a:spcAft>
              <a:buClr>
                <a:schemeClr val="dk1"/>
              </a:buClr>
              <a:buSzPts val="2000"/>
              <a:buFont typeface="+mj-lt"/>
              <a:buAutoNum type="arabicPeriod"/>
            </a:pPr>
            <a:r>
              <a:rPr lang="en-US" sz="2200" b="1" dirty="0">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	KISHORE KUMAR. M.B	210620104030</a:t>
            </a:r>
          </a:p>
          <a:p>
            <a:pPr lvl="0" indent="-457200" algn="l" rtl="0">
              <a:spcBef>
                <a:spcPts val="400"/>
              </a:spcBef>
              <a:spcAft>
                <a:spcPts val="0"/>
              </a:spcAft>
              <a:buClr>
                <a:schemeClr val="dk1"/>
              </a:buClr>
              <a:buSzPts val="2000"/>
              <a:buFont typeface="+mj-lt"/>
              <a:buAutoNum type="arabicPeriod"/>
            </a:pPr>
            <a:r>
              <a:rPr lang="en-US" sz="2200" b="1" dirty="0">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      </a:t>
            </a:r>
            <a:r>
              <a:rPr lang="en-US" sz="2200" b="1" dirty="0" err="1">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Kirthick</a:t>
            </a:r>
            <a:r>
              <a:rPr lang="en-US" sz="2200" b="1" dirty="0">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 S.V			210620104026</a:t>
            </a:r>
          </a:p>
          <a:p>
            <a:pPr marL="0" lvl="0" indent="0" algn="ctr" rtl="0">
              <a:spcBef>
                <a:spcPts val="400"/>
              </a:spcBef>
              <a:spcAft>
                <a:spcPts val="0"/>
              </a:spcAft>
              <a:buClr>
                <a:srgbClr val="888888"/>
              </a:buClr>
              <a:buSzPts val="2000"/>
              <a:buNone/>
            </a:pPr>
            <a:endParaRPr lang="en-US" sz="2000" dirty="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lvl="0" indent="0" algn="ctr" rtl="0">
              <a:spcBef>
                <a:spcPts val="400"/>
              </a:spcBef>
              <a:spcAft>
                <a:spcPts val="0"/>
              </a:spcAft>
              <a:buClr>
                <a:srgbClr val="888888"/>
              </a:buClr>
              <a:buSzPts val="2000"/>
              <a:buNone/>
            </a:pPr>
            <a:endParaRPr sz="2000" dirty="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91" name="Google Shape;91;p13"/>
          <p:cNvSpPr txBox="1"/>
          <p:nvPr/>
        </p:nvSpPr>
        <p:spPr>
          <a:xfrm>
            <a:off x="1524000" y="478691"/>
            <a:ext cx="9144000" cy="123110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JEPPIAAR INSTITUTE OF TECHNOLOGY</a:t>
            </a:r>
          </a:p>
          <a:p>
            <a:pPr marL="0" marR="0" lvl="0" indent="0" algn="ctr" rtl="0">
              <a:spcBef>
                <a:spcPts val="0"/>
              </a:spcBef>
              <a:spcAft>
                <a:spcPts val="0"/>
              </a:spcAft>
              <a:buNone/>
            </a:pPr>
            <a:r>
              <a:rPr lang="en-US"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“Self-Belief | Self Discipline | Self Respect”</a:t>
            </a:r>
          </a:p>
          <a:p>
            <a:pPr marL="0" marR="0" lvl="0" indent="0" algn="ctr" rtl="0">
              <a:spcBef>
                <a:spcPts val="0"/>
              </a:spcBef>
              <a:spcAft>
                <a:spcPts val="0"/>
              </a:spcAft>
              <a:buNone/>
            </a:pPr>
            <a:endParaRPr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spcBef>
                <a:spcPts val="0"/>
              </a:spcBef>
              <a:spcAft>
                <a:spcPts val="0"/>
              </a:spcAft>
              <a:buNone/>
            </a:pPr>
            <a:r>
              <a:rPr lang="en-US" sz="2200" b="1" i="0" u="none" strike="noStrike" cap="none">
                <a:solidFill>
                  <a:srgbClr val="0070C0"/>
                </a:solidFill>
                <a:latin typeface="Palatino Linotype" panose="02040502050505030304"/>
                <a:ea typeface="Palatino Linotype" panose="02040502050505030304"/>
                <a:cs typeface="Palatino Linotype" panose="02040502050505030304"/>
                <a:sym typeface="Palatino Linotype" panose="02040502050505030304"/>
              </a:rPr>
              <a:t>Department of Computer Science and Engineering</a:t>
            </a:r>
          </a:p>
        </p:txBody>
      </p:sp>
      <p:sp>
        <p:nvSpPr>
          <p:cNvPr id="92" name="Google Shape;92;p13"/>
          <p:cNvSpPr/>
          <p:nvPr/>
        </p:nvSpPr>
        <p:spPr>
          <a:xfrm>
            <a:off x="1676400" y="152400"/>
            <a:ext cx="8839200" cy="65532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3" name="Google Shape;93;p13" descr="F:\SUBJECTS\JIT_COURSE FILE CONTENTS\JIT_ISO _DNV GL_ISO 9001-2015\ISO_Images_Logo\ISO 9001-2015 (JPG).jpg"/>
          <p:cNvPicPr preferRelativeResize="0"/>
          <p:nvPr/>
        </p:nvPicPr>
        <p:blipFill rotWithShape="1">
          <a:blip r:embed="rId3"/>
          <a:srcRect/>
          <a:stretch>
            <a:fillRect/>
          </a:stretch>
        </p:blipFill>
        <p:spPr>
          <a:xfrm>
            <a:off x="9448800" y="381000"/>
            <a:ext cx="891329" cy="858732"/>
          </a:xfrm>
          <a:prstGeom prst="rect">
            <a:avLst/>
          </a:prstGeom>
          <a:noFill/>
          <a:ln>
            <a:noFill/>
          </a:ln>
        </p:spPr>
      </p:pic>
      <p:pic>
        <p:nvPicPr>
          <p:cNvPr id="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6398" y="381000"/>
            <a:ext cx="1565566" cy="100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66B1E518-7FFE-47E6-94F0-DEFE7D3C7048}"/>
              </a:ext>
            </a:extLst>
          </p:cNvPr>
          <p:cNvSpPr>
            <a:spLocks noGrp="1"/>
          </p:cNvSpPr>
          <p:nvPr>
            <p:ph type="dt" sz="half" idx="10"/>
          </p:nvPr>
        </p:nvSpPr>
        <p:spPr/>
        <p:txBody>
          <a:bodyPr/>
          <a:lstStyle/>
          <a:p>
            <a:fld id="{3F397524-BC1A-47DB-837D-57581BFC370D}" type="datetime1">
              <a:rPr lang="en-US" smtClean="0"/>
              <a:t>9/9/2022</a:t>
            </a:fld>
            <a:endParaRPr lang="en-US"/>
          </a:p>
        </p:txBody>
      </p:sp>
      <p:sp>
        <p:nvSpPr>
          <p:cNvPr id="3" name="Slide Number Placeholder 2">
            <a:extLst>
              <a:ext uri="{FF2B5EF4-FFF2-40B4-BE49-F238E27FC236}">
                <a16:creationId xmlns:a16="http://schemas.microsoft.com/office/drawing/2014/main" id="{FB342E32-CF7E-4AEA-AC0D-BABFB851B581}"/>
              </a:ext>
            </a:extLst>
          </p:cNvPr>
          <p:cNvSpPr>
            <a:spLocks noGrp="1"/>
          </p:cNvSpPr>
          <p:nvPr>
            <p:ph type="sldNum" sz="quarter" idx="12"/>
          </p:nvPr>
        </p:nvSpPr>
        <p:spPr/>
        <p:txBody>
          <a:bodyPr/>
          <a:lstStyle/>
          <a:p>
            <a:fld id="{C23A28FA-DB4A-47BB-A814-FEF5EAD33C8F}"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A46E7-CF20-35FF-E53A-4EB2349CC8F8}"/>
              </a:ext>
            </a:extLst>
          </p:cNvPr>
          <p:cNvSpPr>
            <a:spLocks noGrp="1"/>
          </p:cNvSpPr>
          <p:nvPr>
            <p:ph type="title"/>
          </p:nvPr>
        </p:nvSpPr>
        <p:spPr/>
        <p:txBody>
          <a:bodyPr/>
          <a:lstStyle/>
          <a:p>
            <a:r>
              <a:rPr lang="en-IN" dirty="0"/>
              <a:t>Emergency Situation</a:t>
            </a:r>
          </a:p>
        </p:txBody>
      </p:sp>
      <p:sp>
        <p:nvSpPr>
          <p:cNvPr id="4" name="Date Placeholder 3">
            <a:extLst>
              <a:ext uri="{FF2B5EF4-FFF2-40B4-BE49-F238E27FC236}">
                <a16:creationId xmlns:a16="http://schemas.microsoft.com/office/drawing/2014/main" id="{0B98B3EE-F625-1EC7-EF29-EEC50076A4F3}"/>
              </a:ext>
            </a:extLst>
          </p:cNvPr>
          <p:cNvSpPr>
            <a:spLocks noGrp="1"/>
          </p:cNvSpPr>
          <p:nvPr>
            <p:ph type="dt" sz="half" idx="10"/>
          </p:nvPr>
        </p:nvSpPr>
        <p:spPr/>
        <p:txBody>
          <a:bodyPr/>
          <a:lstStyle/>
          <a:p>
            <a:fld id="{D8BDD0C8-6CA8-4765-B297-AE2E439EF989}" type="datetime1">
              <a:rPr lang="en-US" smtClean="0"/>
              <a:t>9/9/2022</a:t>
            </a:fld>
            <a:endParaRPr lang="en-US"/>
          </a:p>
        </p:txBody>
      </p:sp>
      <p:sp>
        <p:nvSpPr>
          <p:cNvPr id="3" name="TextBox 2">
            <a:extLst>
              <a:ext uri="{FF2B5EF4-FFF2-40B4-BE49-F238E27FC236}">
                <a16:creationId xmlns:a16="http://schemas.microsoft.com/office/drawing/2014/main" id="{3DABCD27-F0C4-9879-2004-CB323B20D172}"/>
              </a:ext>
            </a:extLst>
          </p:cNvPr>
          <p:cNvSpPr txBox="1"/>
          <p:nvPr/>
        </p:nvSpPr>
        <p:spPr>
          <a:xfrm>
            <a:off x="581025" y="1690688"/>
            <a:ext cx="10410825" cy="2308324"/>
          </a:xfrm>
          <a:prstGeom prst="rect">
            <a:avLst/>
          </a:prstGeom>
          <a:noFill/>
        </p:spPr>
        <p:txBody>
          <a:bodyPr wrap="square" rtlCol="0">
            <a:spAutoFit/>
          </a:bodyPr>
          <a:lstStyle/>
          <a:p>
            <a:r>
              <a:rPr lang="en-IN" dirty="0"/>
              <a:t>We use a </a:t>
            </a:r>
            <a:r>
              <a:rPr lang="en-IN" dirty="0" err="1"/>
              <a:t>api</a:t>
            </a:r>
            <a:r>
              <a:rPr lang="en-IN" dirty="0"/>
              <a:t> called </a:t>
            </a:r>
            <a:r>
              <a:rPr lang="en-IN" dirty="0" err="1"/>
              <a:t>twilio</a:t>
            </a:r>
            <a:r>
              <a:rPr lang="en-IN" dirty="0"/>
              <a:t> which allows us to call with a virtual number with predefined </a:t>
            </a:r>
            <a:r>
              <a:rPr lang="en-IN" dirty="0" err="1"/>
              <a:t>voicef</a:t>
            </a:r>
            <a:r>
              <a:rPr lang="en-IN" dirty="0"/>
              <a:t> so we can configure it to call to any number we want</a:t>
            </a:r>
          </a:p>
          <a:p>
            <a:endParaRPr lang="en-IN" dirty="0"/>
          </a:p>
          <a:p>
            <a:r>
              <a:rPr lang="en-IN" dirty="0"/>
              <a:t>Input :‘bolt help me’</a:t>
            </a:r>
          </a:p>
          <a:p>
            <a:endParaRPr lang="en-IN" dirty="0"/>
          </a:p>
          <a:p>
            <a:r>
              <a:rPr lang="en-IN" dirty="0"/>
              <a:t>Output : ‘</a:t>
            </a:r>
            <a:r>
              <a:rPr lang="en-IN" dirty="0" err="1"/>
              <a:t>Im</a:t>
            </a:r>
            <a:r>
              <a:rPr lang="en-IN" dirty="0"/>
              <a:t> calling your emergency number’</a:t>
            </a:r>
          </a:p>
          <a:p>
            <a:endParaRPr lang="en-IN" dirty="0"/>
          </a:p>
          <a:p>
            <a:endParaRPr lang="en-IN" dirty="0"/>
          </a:p>
        </p:txBody>
      </p:sp>
      <p:pic>
        <p:nvPicPr>
          <p:cNvPr id="7" name="Picture 6">
            <a:extLst>
              <a:ext uri="{FF2B5EF4-FFF2-40B4-BE49-F238E27FC236}">
                <a16:creationId xmlns:a16="http://schemas.microsoft.com/office/drawing/2014/main" id="{636B6434-B071-0117-5E0F-84652BDBFD98}"/>
              </a:ext>
            </a:extLst>
          </p:cNvPr>
          <p:cNvPicPr>
            <a:picLocks noChangeAspect="1"/>
          </p:cNvPicPr>
          <p:nvPr/>
        </p:nvPicPr>
        <p:blipFill rotWithShape="1">
          <a:blip r:embed="rId2"/>
          <a:srcRect l="27447" t="12765" r="45824" b="53576"/>
          <a:stretch/>
        </p:blipFill>
        <p:spPr>
          <a:xfrm>
            <a:off x="5107022" y="2060505"/>
            <a:ext cx="3258767" cy="2308325"/>
          </a:xfrm>
          <a:prstGeom prst="rect">
            <a:avLst/>
          </a:prstGeom>
        </p:spPr>
      </p:pic>
      <p:sp>
        <p:nvSpPr>
          <p:cNvPr id="19" name="Rectangle 18">
            <a:extLst>
              <a:ext uri="{FF2B5EF4-FFF2-40B4-BE49-F238E27FC236}">
                <a16:creationId xmlns:a16="http://schemas.microsoft.com/office/drawing/2014/main" id="{5026713C-0392-EA05-610E-DF97AB691A4F}"/>
              </a:ext>
            </a:extLst>
          </p:cNvPr>
          <p:cNvSpPr/>
          <p:nvPr/>
        </p:nvSpPr>
        <p:spPr>
          <a:xfrm>
            <a:off x="5612860" y="3292813"/>
            <a:ext cx="1352144" cy="291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1" name="Picture 20">
            <a:extLst>
              <a:ext uri="{FF2B5EF4-FFF2-40B4-BE49-F238E27FC236}">
                <a16:creationId xmlns:a16="http://schemas.microsoft.com/office/drawing/2014/main" id="{C8D39F6F-24E9-6FE0-506D-048409FF82FE}"/>
              </a:ext>
            </a:extLst>
          </p:cNvPr>
          <p:cNvPicPr>
            <a:picLocks noChangeAspect="1"/>
          </p:cNvPicPr>
          <p:nvPr/>
        </p:nvPicPr>
        <p:blipFill>
          <a:blip r:embed="rId3"/>
          <a:stretch>
            <a:fillRect/>
          </a:stretch>
        </p:blipFill>
        <p:spPr>
          <a:xfrm>
            <a:off x="10642962" y="1860528"/>
            <a:ext cx="1283715" cy="2721200"/>
          </a:xfrm>
          <a:prstGeom prst="rect">
            <a:avLst/>
          </a:prstGeom>
        </p:spPr>
      </p:pic>
      <p:sp>
        <p:nvSpPr>
          <p:cNvPr id="26" name="Rectangle 25">
            <a:extLst>
              <a:ext uri="{FF2B5EF4-FFF2-40B4-BE49-F238E27FC236}">
                <a16:creationId xmlns:a16="http://schemas.microsoft.com/office/drawing/2014/main" id="{5D1B04F1-B425-EB59-93BE-E1B5734216DE}"/>
              </a:ext>
            </a:extLst>
          </p:cNvPr>
          <p:cNvSpPr/>
          <p:nvPr/>
        </p:nvSpPr>
        <p:spPr>
          <a:xfrm>
            <a:off x="10817405" y="2127719"/>
            <a:ext cx="934827" cy="3324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4098" name="Picture 2" descr="Twilio beats expectations with revenue of $64.5M in solid Q2 earnings |  TechCrunch">
            <a:extLst>
              <a:ext uri="{FF2B5EF4-FFF2-40B4-BE49-F238E27FC236}">
                <a16:creationId xmlns:a16="http://schemas.microsoft.com/office/drawing/2014/main" id="{A90D4B57-6889-365A-D732-18D53D5B1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252" y="2815666"/>
            <a:ext cx="1227948" cy="690721"/>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Right 26">
            <a:extLst>
              <a:ext uri="{FF2B5EF4-FFF2-40B4-BE49-F238E27FC236}">
                <a16:creationId xmlns:a16="http://schemas.microsoft.com/office/drawing/2014/main" id="{CDC61B10-F54A-622E-DB4D-41DB2F15DD1B}"/>
              </a:ext>
            </a:extLst>
          </p:cNvPr>
          <p:cNvSpPr/>
          <p:nvPr/>
        </p:nvSpPr>
        <p:spPr>
          <a:xfrm>
            <a:off x="8365789" y="3083668"/>
            <a:ext cx="409463" cy="2091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93F0BEC6-3EDD-7232-D069-AD972DAB9DD1}"/>
              </a:ext>
            </a:extLst>
          </p:cNvPr>
          <p:cNvSpPr/>
          <p:nvPr/>
        </p:nvSpPr>
        <p:spPr>
          <a:xfrm>
            <a:off x="10003200" y="3083668"/>
            <a:ext cx="639762" cy="1361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9" name="Title 1">
            <a:extLst>
              <a:ext uri="{FF2B5EF4-FFF2-40B4-BE49-F238E27FC236}">
                <a16:creationId xmlns:a16="http://schemas.microsoft.com/office/drawing/2014/main" id="{24354EE4-F90E-1557-E166-91D88EF7E293}"/>
              </a:ext>
            </a:extLst>
          </p:cNvPr>
          <p:cNvSpPr txBox="1">
            <a:spLocks/>
          </p:cNvSpPr>
          <p:nvPr/>
        </p:nvSpPr>
        <p:spPr>
          <a:xfrm>
            <a:off x="581025" y="4047508"/>
            <a:ext cx="4000500" cy="15885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t>Automated email :</a:t>
            </a:r>
          </a:p>
          <a:p>
            <a:endParaRPr lang="en-IN" sz="3600" dirty="0"/>
          </a:p>
          <a:p>
            <a:pPr algn="just"/>
            <a:endParaRPr lang="en-IN" sz="3600" dirty="0"/>
          </a:p>
          <a:p>
            <a:endParaRPr lang="en-IN" sz="3600" dirty="0"/>
          </a:p>
        </p:txBody>
      </p:sp>
      <p:sp>
        <p:nvSpPr>
          <p:cNvPr id="30" name="TextBox 29">
            <a:extLst>
              <a:ext uri="{FF2B5EF4-FFF2-40B4-BE49-F238E27FC236}">
                <a16:creationId xmlns:a16="http://schemas.microsoft.com/office/drawing/2014/main" id="{E5BC94AB-0F8C-23E7-96FC-9AF763B2748B}"/>
              </a:ext>
            </a:extLst>
          </p:cNvPr>
          <p:cNvSpPr txBox="1"/>
          <p:nvPr/>
        </p:nvSpPr>
        <p:spPr>
          <a:xfrm>
            <a:off x="435156" y="4368829"/>
            <a:ext cx="10410825" cy="2308324"/>
          </a:xfrm>
          <a:prstGeom prst="rect">
            <a:avLst/>
          </a:prstGeom>
          <a:noFill/>
        </p:spPr>
        <p:txBody>
          <a:bodyPr wrap="square" rtlCol="0">
            <a:spAutoFit/>
          </a:bodyPr>
          <a:lstStyle/>
          <a:p>
            <a:r>
              <a:rPr lang="en-IN" dirty="0"/>
              <a:t>We again use a </a:t>
            </a:r>
            <a:r>
              <a:rPr lang="en-IN" dirty="0" err="1"/>
              <a:t>api</a:t>
            </a:r>
            <a:r>
              <a:rPr lang="en-IN" dirty="0"/>
              <a:t> called smtp which allows us to send email through python </a:t>
            </a:r>
          </a:p>
          <a:p>
            <a:endParaRPr lang="en-IN" dirty="0"/>
          </a:p>
          <a:p>
            <a:r>
              <a:rPr lang="en-IN" dirty="0"/>
              <a:t>Input :‘bolt open voice </a:t>
            </a:r>
            <a:r>
              <a:rPr lang="en-IN" dirty="0" err="1"/>
              <a:t>gmail</a:t>
            </a:r>
            <a:r>
              <a:rPr lang="en-IN" dirty="0"/>
              <a:t>’</a:t>
            </a:r>
            <a:r>
              <a:rPr lang="en-IN" dirty="0">
                <a:solidFill>
                  <a:srgbClr val="FF0000"/>
                </a:solidFill>
              </a:rPr>
              <a:t>	------------------------------------</a:t>
            </a:r>
            <a:r>
              <a:rPr lang="en-IN" dirty="0">
                <a:solidFill>
                  <a:srgbClr val="FF0000"/>
                </a:solidFill>
                <a:sym typeface="Wingdings" panose="05000000000000000000" pitchFamily="2" charset="2"/>
              </a:rPr>
              <a:t>--&gt;</a:t>
            </a:r>
            <a:r>
              <a:rPr lang="en-IN" dirty="0"/>
              <a:t>Output : ‘please choose the recipient’ </a:t>
            </a:r>
          </a:p>
          <a:p>
            <a:r>
              <a:rPr lang="en-IN" dirty="0"/>
              <a:t>input: ‘recipient name’</a:t>
            </a:r>
            <a:r>
              <a:rPr lang="en-IN" dirty="0">
                <a:solidFill>
                  <a:srgbClr val="FF0000"/>
                </a:solidFill>
              </a:rPr>
              <a:t>---------------------------------------------</a:t>
            </a:r>
            <a:r>
              <a:rPr lang="en-IN" dirty="0">
                <a:solidFill>
                  <a:srgbClr val="FF0000"/>
                </a:solidFill>
                <a:sym typeface="Wingdings" panose="05000000000000000000" pitchFamily="2" charset="2"/>
              </a:rPr>
              <a:t>--&gt;</a:t>
            </a:r>
            <a:r>
              <a:rPr lang="en-IN" dirty="0"/>
              <a:t>Output : ‘what is the content of email’ </a:t>
            </a:r>
          </a:p>
          <a:p>
            <a:r>
              <a:rPr lang="en-IN" dirty="0"/>
              <a:t>input : ’your content’</a:t>
            </a:r>
            <a:r>
              <a:rPr lang="en-IN" dirty="0">
                <a:solidFill>
                  <a:srgbClr val="FF0000"/>
                </a:solidFill>
              </a:rPr>
              <a:t>------------------------------------------------</a:t>
            </a:r>
            <a:r>
              <a:rPr lang="en-IN" dirty="0">
                <a:solidFill>
                  <a:srgbClr val="FF0000"/>
                </a:solidFill>
                <a:sym typeface="Wingdings" panose="05000000000000000000" pitchFamily="2" charset="2"/>
              </a:rPr>
              <a:t>-&gt;</a:t>
            </a:r>
            <a:r>
              <a:rPr lang="en-IN" dirty="0"/>
              <a:t> Output : ‘your mail is sent’</a:t>
            </a:r>
          </a:p>
          <a:p>
            <a:endParaRPr lang="en-IN" dirty="0"/>
          </a:p>
          <a:p>
            <a:endParaRPr lang="en-IN" dirty="0"/>
          </a:p>
          <a:p>
            <a:endParaRPr lang="en-IN" dirty="0"/>
          </a:p>
        </p:txBody>
      </p:sp>
    </p:spTree>
    <p:extLst>
      <p:ext uri="{BB962C8B-B14F-4D97-AF65-F5344CB8AC3E}">
        <p14:creationId xmlns:p14="http://schemas.microsoft.com/office/powerpoint/2010/main" val="2135540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1FEA7A-F691-456B-9B33-BC5F083118CF}"/>
              </a:ext>
            </a:extLst>
          </p:cNvPr>
          <p:cNvSpPr>
            <a:spLocks noGrp="1"/>
          </p:cNvSpPr>
          <p:nvPr>
            <p:ph type="title"/>
          </p:nvPr>
        </p:nvSpPr>
        <p:spPr>
          <a:xfrm>
            <a:off x="508000" y="238125"/>
            <a:ext cx="10515600" cy="1325563"/>
          </a:xfrm>
        </p:spPr>
        <p:txBody>
          <a:bodyPr>
            <a:normAutofit/>
          </a:bodyPr>
          <a:lstStyle/>
          <a:p>
            <a:pPr algn="l"/>
            <a:r>
              <a:rPr lang="en-US" sz="4400" dirty="0">
                <a:solidFill>
                  <a:srgbClr val="222222"/>
                </a:solidFill>
                <a:latin typeface="+mj-lt"/>
              </a:rPr>
              <a:t>Output:</a:t>
            </a:r>
          </a:p>
        </p:txBody>
      </p:sp>
      <p:sp>
        <p:nvSpPr>
          <p:cNvPr id="2" name="Date Placeholder 1">
            <a:extLst>
              <a:ext uri="{FF2B5EF4-FFF2-40B4-BE49-F238E27FC236}">
                <a16:creationId xmlns:a16="http://schemas.microsoft.com/office/drawing/2014/main" id="{FD728AF7-44A4-4420-B0B0-B42CE87ED6CE}"/>
              </a:ext>
            </a:extLst>
          </p:cNvPr>
          <p:cNvSpPr>
            <a:spLocks noGrp="1"/>
          </p:cNvSpPr>
          <p:nvPr>
            <p:ph type="dt" sz="half" idx="10"/>
          </p:nvPr>
        </p:nvSpPr>
        <p:spPr/>
        <p:txBody>
          <a:bodyPr/>
          <a:lstStyle/>
          <a:p>
            <a:fld id="{43676CE3-33EB-42B9-A42C-11829BA30EC8}" type="datetime1">
              <a:rPr lang="en-US" smtClean="0"/>
              <a:t>9/9/2022</a:t>
            </a:fld>
            <a:endParaRPr lang="en-US"/>
          </a:p>
        </p:txBody>
      </p:sp>
      <p:sp>
        <p:nvSpPr>
          <p:cNvPr id="6" name="Slide Number Placeholder 5">
            <a:extLst>
              <a:ext uri="{FF2B5EF4-FFF2-40B4-BE49-F238E27FC236}">
                <a16:creationId xmlns:a16="http://schemas.microsoft.com/office/drawing/2014/main" id="{4E52E8AD-4A45-4D2C-8F57-4EAAFAD47413}"/>
              </a:ext>
            </a:extLst>
          </p:cNvPr>
          <p:cNvSpPr>
            <a:spLocks noGrp="1"/>
          </p:cNvSpPr>
          <p:nvPr>
            <p:ph type="sldNum" sz="quarter" idx="12"/>
          </p:nvPr>
        </p:nvSpPr>
        <p:spPr/>
        <p:txBody>
          <a:bodyPr/>
          <a:lstStyle/>
          <a:p>
            <a:fld id="{C23A28FA-DB4A-47BB-A814-FEF5EAD33C8F}" type="slidenum">
              <a:rPr lang="en-US" smtClean="0"/>
              <a:t>11</a:t>
            </a:fld>
            <a:endParaRPr lang="en-US"/>
          </a:p>
        </p:txBody>
      </p:sp>
      <p:pic>
        <p:nvPicPr>
          <p:cNvPr id="8" name="Picture 7">
            <a:extLst>
              <a:ext uri="{FF2B5EF4-FFF2-40B4-BE49-F238E27FC236}">
                <a16:creationId xmlns:a16="http://schemas.microsoft.com/office/drawing/2014/main" id="{0F20CF4A-2C67-FD04-751C-3580B8660A2C}"/>
              </a:ext>
            </a:extLst>
          </p:cNvPr>
          <p:cNvPicPr>
            <a:picLocks noChangeAspect="1"/>
          </p:cNvPicPr>
          <p:nvPr/>
        </p:nvPicPr>
        <p:blipFill rotWithShape="1">
          <a:blip r:embed="rId2"/>
          <a:srcRect b="20460"/>
          <a:stretch/>
        </p:blipFill>
        <p:spPr>
          <a:xfrm>
            <a:off x="450897" y="1381075"/>
            <a:ext cx="2442450" cy="3176671"/>
          </a:xfrm>
          <a:prstGeom prst="rect">
            <a:avLst/>
          </a:prstGeom>
        </p:spPr>
      </p:pic>
      <p:sp>
        <p:nvSpPr>
          <p:cNvPr id="12" name="Arrow: Right 11">
            <a:extLst>
              <a:ext uri="{FF2B5EF4-FFF2-40B4-BE49-F238E27FC236}">
                <a16:creationId xmlns:a16="http://schemas.microsoft.com/office/drawing/2014/main" id="{471C7B0B-C73A-9623-554A-B7BCAC168306}"/>
              </a:ext>
            </a:extLst>
          </p:cNvPr>
          <p:cNvSpPr/>
          <p:nvPr/>
        </p:nvSpPr>
        <p:spPr>
          <a:xfrm rot="18157991">
            <a:off x="2406840" y="4627152"/>
            <a:ext cx="2663149" cy="301619"/>
          </a:xfrm>
          <a:prstGeom prst="rightArrow">
            <a:avLst>
              <a:gd name="adj1" fmla="val 42691"/>
              <a:gd name="adj2" fmla="val 5365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3042C39C-B866-D98F-4089-D14C2D08E4F6}"/>
              </a:ext>
            </a:extLst>
          </p:cNvPr>
          <p:cNvSpPr/>
          <p:nvPr/>
        </p:nvSpPr>
        <p:spPr>
          <a:xfrm>
            <a:off x="7032963" y="1935804"/>
            <a:ext cx="330875" cy="26446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41B899AF-A1A8-D5AB-5C7D-117D2C610A37}"/>
              </a:ext>
            </a:extLst>
          </p:cNvPr>
          <p:cNvPicPr>
            <a:picLocks noChangeAspect="1"/>
          </p:cNvPicPr>
          <p:nvPr/>
        </p:nvPicPr>
        <p:blipFill rotWithShape="1">
          <a:blip r:embed="rId3"/>
          <a:srcRect l="4947" t="3473" r="19574" b="5390"/>
          <a:stretch/>
        </p:blipFill>
        <p:spPr>
          <a:xfrm>
            <a:off x="3275533" y="1222841"/>
            <a:ext cx="3737651" cy="2392136"/>
          </a:xfrm>
          <a:prstGeom prst="rect">
            <a:avLst/>
          </a:prstGeom>
        </p:spPr>
      </p:pic>
      <p:pic>
        <p:nvPicPr>
          <p:cNvPr id="16" name="Picture 15">
            <a:extLst>
              <a:ext uri="{FF2B5EF4-FFF2-40B4-BE49-F238E27FC236}">
                <a16:creationId xmlns:a16="http://schemas.microsoft.com/office/drawing/2014/main" id="{9F63BF28-547D-7D7C-6F6B-DF266CE8927E}"/>
              </a:ext>
            </a:extLst>
          </p:cNvPr>
          <p:cNvPicPr>
            <a:picLocks noChangeAspect="1"/>
          </p:cNvPicPr>
          <p:nvPr/>
        </p:nvPicPr>
        <p:blipFill rotWithShape="1">
          <a:blip r:embed="rId4">
            <a:extLst>
              <a:ext uri="{28A0092B-C50C-407E-A947-70E740481C1C}">
                <a14:useLocalDpi xmlns:a14="http://schemas.microsoft.com/office/drawing/2010/main" val="0"/>
              </a:ext>
            </a:extLst>
          </a:blip>
          <a:srcRect l="8617" t="54042" r="67447" b="16119"/>
          <a:stretch/>
        </p:blipFill>
        <p:spPr>
          <a:xfrm>
            <a:off x="7363743" y="1092613"/>
            <a:ext cx="3597101" cy="2522364"/>
          </a:xfrm>
          <a:prstGeom prst="rect">
            <a:avLst/>
          </a:prstGeom>
        </p:spPr>
      </p:pic>
      <p:pic>
        <p:nvPicPr>
          <p:cNvPr id="2050" name="Picture 2" descr="Mobile Cartoon - transparent png image">
            <a:extLst>
              <a:ext uri="{FF2B5EF4-FFF2-40B4-BE49-F238E27FC236}">
                <a16:creationId xmlns:a16="http://schemas.microsoft.com/office/drawing/2014/main" id="{5F967ACD-2432-3FA0-A45E-1F733275246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8" b="91222" l="3889" r="94111">
                        <a14:foregroundMark x1="41778" y1="9556" x2="41778" y2="9556"/>
                        <a14:foregroundMark x1="41778" y1="9556" x2="44667" y2="6778"/>
                        <a14:foregroundMark x1="41111" y1="84444" x2="45333" y2="91444"/>
                        <a14:foregroundMark x1="62000" y1="29778" x2="77444" y2="45444"/>
                        <a14:foregroundMark x1="77444" y1="45444" x2="69111" y2="65556"/>
                        <a14:foregroundMark x1="69111" y1="65556" x2="62333" y2="71667"/>
                        <a14:foregroundMark x1="73667" y1="17333" x2="73667" y2="17333"/>
                        <a14:foregroundMark x1="74778" y1="81889" x2="74778" y2="81889"/>
                        <a14:foregroundMark x1="94222" y1="48889" x2="94222" y2="48889"/>
                        <a14:foregroundMark x1="3889" y1="56333" x2="3889" y2="56333"/>
                      </a14:backgroundRemoval>
                    </a14:imgEffect>
                  </a14:imgLayer>
                </a14:imgProps>
              </a:ext>
              <a:ext uri="{28A0092B-C50C-407E-A947-70E740481C1C}">
                <a14:useLocalDpi xmlns:a14="http://schemas.microsoft.com/office/drawing/2010/main" val="0"/>
              </a:ext>
            </a:extLst>
          </a:blip>
          <a:srcRect/>
          <a:stretch>
            <a:fillRect/>
          </a:stretch>
        </p:blipFill>
        <p:spPr bwMode="auto">
          <a:xfrm>
            <a:off x="9058072" y="4887307"/>
            <a:ext cx="1150728" cy="1150728"/>
          </a:xfrm>
          <a:prstGeom prst="rect">
            <a:avLst/>
          </a:prstGeom>
          <a:noFill/>
          <a:extLst>
            <a:ext uri="{909E8E84-426E-40DD-AFC4-6F175D3DCCD1}">
              <a14:hiddenFill xmlns:a14="http://schemas.microsoft.com/office/drawing/2010/main">
                <a:solidFill>
                  <a:srgbClr val="FFFFFF"/>
                </a:solidFill>
              </a14:hiddenFill>
            </a:ext>
          </a:extLst>
        </p:spPr>
      </p:pic>
      <p:sp>
        <p:nvSpPr>
          <p:cNvPr id="22" name="Arrow: Bent 21">
            <a:extLst>
              <a:ext uri="{FF2B5EF4-FFF2-40B4-BE49-F238E27FC236}">
                <a16:creationId xmlns:a16="http://schemas.microsoft.com/office/drawing/2014/main" id="{673E4050-D13F-1771-A17F-2E2556264E8A}"/>
              </a:ext>
            </a:extLst>
          </p:cNvPr>
          <p:cNvSpPr/>
          <p:nvPr/>
        </p:nvSpPr>
        <p:spPr>
          <a:xfrm rot="10800000" flipH="1">
            <a:off x="1632948" y="2502165"/>
            <a:ext cx="576852" cy="3276352"/>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pic>
        <p:nvPicPr>
          <p:cNvPr id="2052" name="Picture 4" descr="Microphone Icon Logo - Free vector graphic on Pixabay">
            <a:extLst>
              <a:ext uri="{FF2B5EF4-FFF2-40B4-BE49-F238E27FC236}">
                <a16:creationId xmlns:a16="http://schemas.microsoft.com/office/drawing/2014/main" id="{E93BC5CC-9F7B-1B64-50AD-BAD2A95998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6475" y="4998176"/>
            <a:ext cx="1272702" cy="1272702"/>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Right 22">
            <a:extLst>
              <a:ext uri="{FF2B5EF4-FFF2-40B4-BE49-F238E27FC236}">
                <a16:creationId xmlns:a16="http://schemas.microsoft.com/office/drawing/2014/main" id="{43890F9C-96C2-9EF9-BC57-0CBC6EE20422}"/>
              </a:ext>
            </a:extLst>
          </p:cNvPr>
          <p:cNvSpPr/>
          <p:nvPr/>
        </p:nvSpPr>
        <p:spPr>
          <a:xfrm rot="4236864">
            <a:off x="8138654" y="4121659"/>
            <a:ext cx="1488277" cy="262127"/>
          </a:xfrm>
          <a:prstGeom prst="rightArrow">
            <a:avLst>
              <a:gd name="adj1" fmla="val 42691"/>
              <a:gd name="adj2" fmla="val 5365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B6BDD442-7E88-EC76-B943-DF1CCC92A087}"/>
              </a:ext>
            </a:extLst>
          </p:cNvPr>
          <p:cNvSpPr txBox="1"/>
          <p:nvPr/>
        </p:nvSpPr>
        <p:spPr>
          <a:xfrm>
            <a:off x="476039" y="3039126"/>
            <a:ext cx="1131766" cy="646331"/>
          </a:xfrm>
          <a:prstGeom prst="rect">
            <a:avLst/>
          </a:prstGeom>
          <a:solidFill>
            <a:schemeClr val="bg1"/>
          </a:solidFill>
          <a:ln w="50800">
            <a:solidFill>
              <a:schemeClr val="dk1">
                <a:shade val="50000"/>
              </a:schemeClr>
            </a:solidFill>
          </a:ln>
        </p:spPr>
        <p:txBody>
          <a:bodyPr wrap="square" rtlCol="0">
            <a:spAutoFit/>
          </a:bodyPr>
          <a:lstStyle/>
          <a:p>
            <a:r>
              <a:rPr lang="en-IN" dirty="0"/>
              <a:t>Press bolt icon</a:t>
            </a:r>
          </a:p>
        </p:txBody>
      </p:sp>
      <p:sp>
        <p:nvSpPr>
          <p:cNvPr id="25" name="TextBox 24">
            <a:extLst>
              <a:ext uri="{FF2B5EF4-FFF2-40B4-BE49-F238E27FC236}">
                <a16:creationId xmlns:a16="http://schemas.microsoft.com/office/drawing/2014/main" id="{A3A6C7D3-B79A-574A-B07F-F9D68D58CAD0}"/>
              </a:ext>
            </a:extLst>
          </p:cNvPr>
          <p:cNvSpPr txBox="1"/>
          <p:nvPr/>
        </p:nvSpPr>
        <p:spPr>
          <a:xfrm>
            <a:off x="3994465" y="5556115"/>
            <a:ext cx="2844080" cy="369332"/>
          </a:xfrm>
          <a:prstGeom prst="rect">
            <a:avLst/>
          </a:prstGeom>
          <a:noFill/>
          <a:ln w="47625">
            <a:solidFill>
              <a:schemeClr val="dk1">
                <a:shade val="50000"/>
              </a:schemeClr>
            </a:solidFill>
          </a:ln>
        </p:spPr>
        <p:txBody>
          <a:bodyPr wrap="square" rtlCol="0">
            <a:spAutoFit/>
          </a:bodyPr>
          <a:lstStyle/>
          <a:p>
            <a:r>
              <a:rPr lang="en-IN" dirty="0"/>
              <a:t>Tell ‘bolt show objects’</a:t>
            </a:r>
          </a:p>
        </p:txBody>
      </p:sp>
      <p:sp>
        <p:nvSpPr>
          <p:cNvPr id="26" name="TextBox 25">
            <a:extLst>
              <a:ext uri="{FF2B5EF4-FFF2-40B4-BE49-F238E27FC236}">
                <a16:creationId xmlns:a16="http://schemas.microsoft.com/office/drawing/2014/main" id="{ACCDAD10-82C4-2273-CAFC-21AA6386B872}"/>
              </a:ext>
            </a:extLst>
          </p:cNvPr>
          <p:cNvSpPr txBox="1"/>
          <p:nvPr/>
        </p:nvSpPr>
        <p:spPr>
          <a:xfrm>
            <a:off x="8754590" y="6036414"/>
            <a:ext cx="2844080" cy="646331"/>
          </a:xfrm>
          <a:prstGeom prst="rect">
            <a:avLst/>
          </a:prstGeom>
          <a:noFill/>
          <a:ln w="38100">
            <a:solidFill>
              <a:schemeClr val="dk1">
                <a:shade val="50000"/>
              </a:schemeClr>
            </a:solidFill>
          </a:ln>
        </p:spPr>
        <p:txBody>
          <a:bodyPr wrap="square" rtlCol="0">
            <a:spAutoFit/>
          </a:bodyPr>
          <a:lstStyle/>
          <a:p>
            <a:r>
              <a:rPr lang="en-IN" dirty="0"/>
              <a:t>Output audio : Person very close to the frame</a:t>
            </a:r>
          </a:p>
        </p:txBody>
      </p:sp>
    </p:spTree>
    <p:extLst>
      <p:ext uri="{BB962C8B-B14F-4D97-AF65-F5344CB8AC3E}">
        <p14:creationId xmlns:p14="http://schemas.microsoft.com/office/powerpoint/2010/main" val="1544750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1FEA7A-F691-456B-9B33-BC5F083118CF}"/>
              </a:ext>
            </a:extLst>
          </p:cNvPr>
          <p:cNvSpPr>
            <a:spLocks noGrp="1"/>
          </p:cNvSpPr>
          <p:nvPr>
            <p:ph type="title"/>
          </p:nvPr>
        </p:nvSpPr>
        <p:spPr>
          <a:xfrm>
            <a:off x="508000" y="238125"/>
            <a:ext cx="10515600" cy="1325563"/>
          </a:xfrm>
        </p:spPr>
        <p:txBody>
          <a:bodyPr>
            <a:normAutofit/>
          </a:bodyPr>
          <a:lstStyle/>
          <a:p>
            <a:pPr algn="l"/>
            <a:r>
              <a:rPr lang="en-US" sz="4400" dirty="0">
                <a:solidFill>
                  <a:srgbClr val="222222"/>
                </a:solidFill>
                <a:latin typeface="+mj-lt"/>
              </a:rPr>
              <a:t>Summary</a:t>
            </a:r>
          </a:p>
        </p:txBody>
      </p:sp>
      <p:sp>
        <p:nvSpPr>
          <p:cNvPr id="3" name="TextBox 2">
            <a:extLst>
              <a:ext uri="{FF2B5EF4-FFF2-40B4-BE49-F238E27FC236}">
                <a16:creationId xmlns:a16="http://schemas.microsoft.com/office/drawing/2014/main" id="{6776A58D-7CB0-4F86-A3EE-E84C0ECB6CDB}"/>
              </a:ext>
            </a:extLst>
          </p:cNvPr>
          <p:cNvSpPr txBox="1"/>
          <p:nvPr/>
        </p:nvSpPr>
        <p:spPr>
          <a:xfrm>
            <a:off x="241300" y="1346200"/>
            <a:ext cx="11277600" cy="3539430"/>
          </a:xfrm>
          <a:prstGeom prst="rect">
            <a:avLst/>
          </a:prstGeom>
          <a:noFill/>
        </p:spPr>
        <p:txBody>
          <a:bodyPr wrap="square" rtlCol="0">
            <a:spAutoFit/>
          </a:bodyPr>
          <a:lstStyle/>
          <a:p>
            <a:pPr marL="285750" indent="-285750">
              <a:buFont typeface="Arial" panose="020B0604020202020204" pitchFamily="34" charset="0"/>
              <a:buChar char="•"/>
            </a:pPr>
            <a:r>
              <a:rPr lang="en-US" sz="3200" dirty="0"/>
              <a:t>From this presentation we get to know that importance of vision assistant</a:t>
            </a:r>
          </a:p>
          <a:p>
            <a:pPr marL="285750" indent="-285750">
              <a:buFont typeface="Arial" panose="020B0604020202020204" pitchFamily="34" charset="0"/>
              <a:buChar char="•"/>
            </a:pPr>
            <a:r>
              <a:rPr lang="en-US" sz="3200" dirty="0"/>
              <a:t>We have seen its working principle </a:t>
            </a:r>
          </a:p>
          <a:p>
            <a:pPr marL="285750" indent="-285750">
              <a:buFont typeface="Arial" panose="020B0604020202020204" pitchFamily="34" charset="0"/>
              <a:buChar char="•"/>
            </a:pPr>
            <a:r>
              <a:rPr lang="en-US" sz="3200" dirty="0"/>
              <a:t>We have see how our Bolt – VA works and how it was made</a:t>
            </a:r>
          </a:p>
          <a:p>
            <a:pPr marL="285750" indent="-285750">
              <a:buFont typeface="Arial" panose="020B0604020202020204" pitchFamily="34" charset="0"/>
              <a:buChar char="•"/>
            </a:pPr>
            <a:r>
              <a:rPr lang="en-US" sz="3200" dirty="0"/>
              <a:t> how the image is being processed and how it gets output</a:t>
            </a:r>
          </a:p>
          <a:p>
            <a:pPr marL="285750" indent="-285750">
              <a:buFont typeface="Arial" panose="020B0604020202020204" pitchFamily="34" charset="0"/>
              <a:buChar char="•"/>
            </a:pPr>
            <a:r>
              <a:rPr lang="en-US" sz="3200" dirty="0"/>
              <a:t>We have also seen what is </a:t>
            </a:r>
            <a:r>
              <a:rPr lang="en-US" sz="3200" dirty="0" err="1"/>
              <a:t>tensorflow</a:t>
            </a:r>
            <a:r>
              <a:rPr lang="en-US" sz="3200" dirty="0"/>
              <a:t> module and coco datasets. </a:t>
            </a:r>
          </a:p>
          <a:p>
            <a:pPr marL="285750" indent="-285750">
              <a:buFont typeface="Arial" panose="020B0604020202020204" pitchFamily="34" charset="0"/>
              <a:buChar char="•"/>
            </a:pPr>
            <a:r>
              <a:rPr lang="en-US" sz="3200" dirty="0"/>
              <a:t>We have also seen How we can implement in real life</a:t>
            </a:r>
          </a:p>
        </p:txBody>
      </p:sp>
      <p:sp>
        <p:nvSpPr>
          <p:cNvPr id="2" name="Date Placeholder 1">
            <a:extLst>
              <a:ext uri="{FF2B5EF4-FFF2-40B4-BE49-F238E27FC236}">
                <a16:creationId xmlns:a16="http://schemas.microsoft.com/office/drawing/2014/main" id="{421C5C74-F5F6-4051-BD22-AE8E96251626}"/>
              </a:ext>
            </a:extLst>
          </p:cNvPr>
          <p:cNvSpPr>
            <a:spLocks noGrp="1"/>
          </p:cNvSpPr>
          <p:nvPr>
            <p:ph type="dt" sz="half" idx="10"/>
          </p:nvPr>
        </p:nvSpPr>
        <p:spPr/>
        <p:txBody>
          <a:bodyPr/>
          <a:lstStyle/>
          <a:p>
            <a:fld id="{3AC47489-9FA2-487F-AA90-5F3D81D811FD}" type="datetime1">
              <a:rPr lang="en-US" smtClean="0"/>
              <a:t>9/9/2022</a:t>
            </a:fld>
            <a:endParaRPr lang="en-US"/>
          </a:p>
        </p:txBody>
      </p:sp>
      <p:sp>
        <p:nvSpPr>
          <p:cNvPr id="5" name="Slide Number Placeholder 4">
            <a:extLst>
              <a:ext uri="{FF2B5EF4-FFF2-40B4-BE49-F238E27FC236}">
                <a16:creationId xmlns:a16="http://schemas.microsoft.com/office/drawing/2014/main" id="{178A353E-C35A-4F82-B85D-A5F77C1B5CAE}"/>
              </a:ext>
            </a:extLst>
          </p:cNvPr>
          <p:cNvSpPr>
            <a:spLocks noGrp="1"/>
          </p:cNvSpPr>
          <p:nvPr>
            <p:ph type="sldNum" sz="quarter" idx="12"/>
          </p:nvPr>
        </p:nvSpPr>
        <p:spPr/>
        <p:txBody>
          <a:bodyPr/>
          <a:lstStyle/>
          <a:p>
            <a:fld id="{C23A28FA-DB4A-47BB-A814-FEF5EAD33C8F}" type="slidenum">
              <a:rPr lang="en-US" smtClean="0"/>
              <a:t>12</a:t>
            </a:fld>
            <a:endParaRPr lang="en-US"/>
          </a:p>
        </p:txBody>
      </p:sp>
    </p:spTree>
    <p:extLst>
      <p:ext uri="{BB962C8B-B14F-4D97-AF65-F5344CB8AC3E}">
        <p14:creationId xmlns:p14="http://schemas.microsoft.com/office/powerpoint/2010/main" val="4185908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1FEA7A-F691-456B-9B33-BC5F083118CF}"/>
              </a:ext>
            </a:extLst>
          </p:cNvPr>
          <p:cNvSpPr>
            <a:spLocks noGrp="1"/>
          </p:cNvSpPr>
          <p:nvPr>
            <p:ph type="title"/>
          </p:nvPr>
        </p:nvSpPr>
        <p:spPr>
          <a:xfrm>
            <a:off x="838200" y="2613025"/>
            <a:ext cx="10515600" cy="1325563"/>
          </a:xfrm>
        </p:spPr>
        <p:txBody>
          <a:bodyPr>
            <a:normAutofit/>
          </a:bodyPr>
          <a:lstStyle/>
          <a:p>
            <a:pPr algn="ctr"/>
            <a:r>
              <a:rPr lang="en-US" sz="6600" dirty="0">
                <a:solidFill>
                  <a:srgbClr val="222222"/>
                </a:solidFill>
                <a:latin typeface="+mj-lt"/>
              </a:rPr>
              <a:t>Thank you </a:t>
            </a:r>
          </a:p>
        </p:txBody>
      </p:sp>
      <p:sp>
        <p:nvSpPr>
          <p:cNvPr id="2" name="Date Placeholder 1">
            <a:extLst>
              <a:ext uri="{FF2B5EF4-FFF2-40B4-BE49-F238E27FC236}">
                <a16:creationId xmlns:a16="http://schemas.microsoft.com/office/drawing/2014/main" id="{B0F822EA-1BEF-4EEB-A7C0-A4BA8C7C2052}"/>
              </a:ext>
            </a:extLst>
          </p:cNvPr>
          <p:cNvSpPr>
            <a:spLocks noGrp="1"/>
          </p:cNvSpPr>
          <p:nvPr>
            <p:ph type="dt" sz="half" idx="10"/>
          </p:nvPr>
        </p:nvSpPr>
        <p:spPr/>
        <p:txBody>
          <a:bodyPr/>
          <a:lstStyle/>
          <a:p>
            <a:fld id="{C4B6FAA5-BF11-4B3C-9AAE-5197266BFBFD}" type="datetime1">
              <a:rPr lang="en-US" smtClean="0"/>
              <a:t>9/9/2022</a:t>
            </a:fld>
            <a:endParaRPr lang="en-US"/>
          </a:p>
        </p:txBody>
      </p:sp>
      <p:sp>
        <p:nvSpPr>
          <p:cNvPr id="3" name="Slide Number Placeholder 2">
            <a:extLst>
              <a:ext uri="{FF2B5EF4-FFF2-40B4-BE49-F238E27FC236}">
                <a16:creationId xmlns:a16="http://schemas.microsoft.com/office/drawing/2014/main" id="{BF076159-9A8C-4308-9031-4D799D9BA36C}"/>
              </a:ext>
            </a:extLst>
          </p:cNvPr>
          <p:cNvSpPr>
            <a:spLocks noGrp="1"/>
          </p:cNvSpPr>
          <p:nvPr>
            <p:ph type="sldNum" sz="quarter" idx="12"/>
          </p:nvPr>
        </p:nvSpPr>
        <p:spPr/>
        <p:txBody>
          <a:bodyPr/>
          <a:lstStyle/>
          <a:p>
            <a:fld id="{C23A28FA-DB4A-47BB-A814-FEF5EAD33C8F}" type="slidenum">
              <a:rPr lang="en-US" smtClean="0"/>
              <a:t>13</a:t>
            </a:fld>
            <a:endParaRPr lang="en-US"/>
          </a:p>
        </p:txBody>
      </p:sp>
    </p:spTree>
    <p:extLst>
      <p:ext uri="{BB962C8B-B14F-4D97-AF65-F5344CB8AC3E}">
        <p14:creationId xmlns:p14="http://schemas.microsoft.com/office/powerpoint/2010/main" val="3466641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57299" y="4830815"/>
            <a:ext cx="6121400" cy="1305718"/>
          </a:xfrm>
          <a:prstGeom prst="rect">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031067" y="4943984"/>
            <a:ext cx="6047632" cy="1015663"/>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Bolt Vision Assistant</a:t>
            </a:r>
          </a:p>
          <a:p>
            <a:endParaRPr lang="en-US" sz="2400"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9410" y="1641464"/>
            <a:ext cx="4708280" cy="2463318"/>
          </a:xfrm>
          <a:prstGeom prst="rect">
            <a:avLst/>
          </a:prstGeom>
        </p:spPr>
      </p:pic>
      <p:sp>
        <p:nvSpPr>
          <p:cNvPr id="9" name="Rectangle 8"/>
          <p:cNvSpPr/>
          <p:nvPr/>
        </p:nvSpPr>
        <p:spPr>
          <a:xfrm>
            <a:off x="1903445" y="105401"/>
            <a:ext cx="7917888" cy="1291599"/>
          </a:xfrm>
          <a:prstGeom prst="rect">
            <a:avLst/>
          </a:prstGeom>
          <a:solidFill>
            <a:schemeClr val="bg1"/>
          </a:solidFill>
          <a:ln w="730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921933" y="105401"/>
            <a:ext cx="7791234" cy="1200329"/>
          </a:xfrm>
          <a:prstGeom prst="rect">
            <a:avLst/>
          </a:prstGeom>
          <a:noFill/>
        </p:spPr>
        <p:txBody>
          <a:bodyPr wrap="square" rtlCol="0">
            <a:spAutoFit/>
          </a:bodyPr>
          <a:lstStyle/>
          <a:p>
            <a:pPr algn="ctr"/>
            <a:r>
              <a:rPr lang="en-US" dirty="0"/>
              <a:t>JEPPIAAR INSTITUTE OF TECHNOLOGY</a:t>
            </a:r>
          </a:p>
          <a:p>
            <a:pPr algn="ctr"/>
            <a:r>
              <a:rPr lang="en-US" dirty="0"/>
              <a:t>“Self-Belief | Self Discipline | Self Respect”</a:t>
            </a:r>
          </a:p>
          <a:p>
            <a:pPr algn="ctr"/>
            <a:endParaRPr lang="en-US" dirty="0"/>
          </a:p>
          <a:p>
            <a:pPr algn="ctr"/>
            <a:r>
              <a:rPr lang="en-US" dirty="0"/>
              <a:t>Department of Computer Science and Engineering</a:t>
            </a:r>
          </a:p>
        </p:txBody>
      </p:sp>
      <p:pic>
        <p:nvPicPr>
          <p:cNvPr id="1032" name="Picture 8" descr="Jeppiaar Institute of Technology (JIT) (@JeppiaarIT) / Twit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9395" y="197592"/>
            <a:ext cx="1316997" cy="11214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D64FB030-C0D3-4D84-809A-A13BF0F188D6}"/>
              </a:ext>
            </a:extLst>
          </p:cNvPr>
          <p:cNvSpPr>
            <a:spLocks noGrp="1"/>
          </p:cNvSpPr>
          <p:nvPr>
            <p:ph type="dt" sz="half" idx="10"/>
          </p:nvPr>
        </p:nvSpPr>
        <p:spPr/>
        <p:txBody>
          <a:bodyPr/>
          <a:lstStyle/>
          <a:p>
            <a:fld id="{DD3ECFA4-300F-4A4A-9CE6-EB7A371BE834}" type="datetime1">
              <a:rPr lang="en-US" smtClean="0"/>
              <a:t>9/9/2022</a:t>
            </a:fld>
            <a:endParaRPr lang="en-US"/>
          </a:p>
        </p:txBody>
      </p:sp>
      <p:sp>
        <p:nvSpPr>
          <p:cNvPr id="3" name="Slide Number Placeholder 2">
            <a:extLst>
              <a:ext uri="{FF2B5EF4-FFF2-40B4-BE49-F238E27FC236}">
                <a16:creationId xmlns:a16="http://schemas.microsoft.com/office/drawing/2014/main" id="{43156617-0C09-4C3F-BE39-24FD7C6C1E9D}"/>
              </a:ext>
            </a:extLst>
          </p:cNvPr>
          <p:cNvSpPr>
            <a:spLocks noGrp="1"/>
          </p:cNvSpPr>
          <p:nvPr>
            <p:ph type="sldNum" sz="quarter" idx="12"/>
          </p:nvPr>
        </p:nvSpPr>
        <p:spPr/>
        <p:txBody>
          <a:bodyPr/>
          <a:lstStyle/>
          <a:p>
            <a:fld id="{C23A28FA-DB4A-47BB-A814-FEF5EAD33C8F}" type="slidenum">
              <a:rPr lang="en-US" smtClean="0"/>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1FEA7A-F691-456B-9B33-BC5F083118CF}"/>
              </a:ext>
            </a:extLst>
          </p:cNvPr>
          <p:cNvSpPr>
            <a:spLocks noGrp="1"/>
          </p:cNvSpPr>
          <p:nvPr>
            <p:ph type="title"/>
          </p:nvPr>
        </p:nvSpPr>
        <p:spPr/>
        <p:txBody>
          <a:bodyPr/>
          <a:lstStyle/>
          <a:p>
            <a:r>
              <a:rPr lang="en-US" dirty="0"/>
              <a:t>Abstract:</a:t>
            </a:r>
            <a:br>
              <a:rPr lang="en-US" dirty="0"/>
            </a:br>
            <a:endParaRPr lang="en-US" dirty="0"/>
          </a:p>
        </p:txBody>
      </p:sp>
      <p:sp>
        <p:nvSpPr>
          <p:cNvPr id="6" name="Title 3">
            <a:extLst>
              <a:ext uri="{FF2B5EF4-FFF2-40B4-BE49-F238E27FC236}">
                <a16:creationId xmlns:a16="http://schemas.microsoft.com/office/drawing/2014/main" id="{2FB0D56C-DC98-435A-AD9A-47D09C861CBF}"/>
              </a:ext>
            </a:extLst>
          </p:cNvPr>
          <p:cNvSpPr txBox="1">
            <a:spLocks/>
          </p:cNvSpPr>
          <p:nvPr/>
        </p:nvSpPr>
        <p:spPr>
          <a:xfrm>
            <a:off x="502763" y="3209200"/>
            <a:ext cx="10515600"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INTRODUCTION:</a:t>
            </a:r>
            <a:br>
              <a:rPr lang="en-US" dirty="0"/>
            </a:br>
            <a:br>
              <a:rPr lang="en-US" dirty="0"/>
            </a:br>
            <a:endParaRPr lang="en-US" dirty="0"/>
          </a:p>
        </p:txBody>
      </p:sp>
      <p:sp>
        <p:nvSpPr>
          <p:cNvPr id="7" name="TextBox 6">
            <a:extLst>
              <a:ext uri="{FF2B5EF4-FFF2-40B4-BE49-F238E27FC236}">
                <a16:creationId xmlns:a16="http://schemas.microsoft.com/office/drawing/2014/main" id="{CE13B4CF-63A3-4AB4-9BDB-385A8B4DD349}"/>
              </a:ext>
            </a:extLst>
          </p:cNvPr>
          <p:cNvSpPr txBox="1"/>
          <p:nvPr/>
        </p:nvSpPr>
        <p:spPr>
          <a:xfrm>
            <a:off x="502763" y="3871981"/>
            <a:ext cx="11689237" cy="2308324"/>
          </a:xfrm>
          <a:prstGeom prst="rect">
            <a:avLst/>
          </a:prstGeom>
          <a:noFill/>
        </p:spPr>
        <p:txBody>
          <a:bodyPr wrap="square" rtlCol="0">
            <a:spAutoFit/>
          </a:bodyPr>
          <a:lstStyle/>
          <a:p>
            <a:pPr marL="285750" indent="-285750" algn="l">
              <a:buFont typeface="Arial" panose="020B0604020202020204" pitchFamily="34" charset="0"/>
              <a:buChar char="•"/>
            </a:pPr>
            <a:r>
              <a:rPr lang="en-US" dirty="0">
                <a:solidFill>
                  <a:srgbClr val="333333"/>
                </a:solidFill>
                <a:latin typeface="Roboto" panose="02000000000000000000" pitchFamily="2" charset="0"/>
              </a:rPr>
              <a:t>An assistant system is made our team which is powered by a raspberry pi </a:t>
            </a:r>
          </a:p>
          <a:p>
            <a:pPr marL="285750" indent="-285750" algn="l">
              <a:buFont typeface="Arial" panose="020B0604020202020204" pitchFamily="34" charset="0"/>
              <a:buChar char="•"/>
            </a:pPr>
            <a:r>
              <a:rPr lang="en-US" dirty="0">
                <a:solidFill>
                  <a:srgbClr val="333333"/>
                </a:solidFill>
                <a:latin typeface="Roboto" panose="02000000000000000000" pitchFamily="2" charset="0"/>
              </a:rPr>
              <a:t>our portable version of this Bolt Vision assistant consist of having a </a:t>
            </a:r>
            <a:r>
              <a:rPr lang="en-US" dirty="0" err="1">
                <a:solidFill>
                  <a:srgbClr val="333333"/>
                </a:solidFill>
                <a:latin typeface="Roboto" panose="02000000000000000000" pitchFamily="2" charset="0"/>
              </a:rPr>
              <a:t>wifi</a:t>
            </a:r>
            <a:r>
              <a:rPr lang="en-US" dirty="0">
                <a:solidFill>
                  <a:srgbClr val="333333"/>
                </a:solidFill>
                <a:latin typeface="Roboto" panose="02000000000000000000" pitchFamily="2" charset="0"/>
              </a:rPr>
              <a:t> streaming camera and microphone which is attached to the glasses and a program trigger button which turns the AI on and of is located on a wrist band and a raspberry pi which can be in your pocket powered by a power bank  </a:t>
            </a:r>
          </a:p>
          <a:p>
            <a:pPr marL="285750" indent="-285750" algn="l">
              <a:buFont typeface="Arial" panose="020B0604020202020204" pitchFamily="34" charset="0"/>
              <a:buChar char="•"/>
            </a:pPr>
            <a:r>
              <a:rPr lang="en-US" b="0" i="0" dirty="0">
                <a:solidFill>
                  <a:srgbClr val="000000"/>
                </a:solidFill>
                <a:effectLst/>
                <a:latin typeface="ff3"/>
              </a:rPr>
              <a:t>We also have more compact version with only a mobile phone which sends the image source to a computer server which does the calculations and sends back the output through internet </a:t>
            </a:r>
          </a:p>
          <a:p>
            <a:pPr marL="285750" indent="-285750" algn="just">
              <a:buFont typeface="Arial" panose="020B0604020202020204" pitchFamily="34" charset="0"/>
              <a:buChar char="•"/>
            </a:pPr>
            <a:endParaRPr lang="en-US" b="0" i="0" dirty="0">
              <a:solidFill>
                <a:srgbClr val="000000"/>
              </a:solidFill>
              <a:effectLst/>
              <a:latin typeface="ff3"/>
            </a:endParaRPr>
          </a:p>
          <a:p>
            <a:pPr marL="285750" indent="-285750" algn="l">
              <a:buFont typeface="Arial" panose="020B0604020202020204" pitchFamily="34" charset="0"/>
              <a:buChar char="•"/>
            </a:pPr>
            <a:endParaRPr lang="en-US" b="0" i="0" dirty="0">
              <a:solidFill>
                <a:srgbClr val="000000"/>
              </a:solidFill>
              <a:effectLst/>
              <a:latin typeface="ff2"/>
            </a:endParaRPr>
          </a:p>
        </p:txBody>
      </p:sp>
      <p:sp>
        <p:nvSpPr>
          <p:cNvPr id="2" name="Date Placeholder 1">
            <a:extLst>
              <a:ext uri="{FF2B5EF4-FFF2-40B4-BE49-F238E27FC236}">
                <a16:creationId xmlns:a16="http://schemas.microsoft.com/office/drawing/2014/main" id="{EB3C9089-E552-4FB5-8591-DE53B438C542}"/>
              </a:ext>
            </a:extLst>
          </p:cNvPr>
          <p:cNvSpPr>
            <a:spLocks noGrp="1"/>
          </p:cNvSpPr>
          <p:nvPr>
            <p:ph type="dt" sz="half" idx="10"/>
          </p:nvPr>
        </p:nvSpPr>
        <p:spPr/>
        <p:txBody>
          <a:bodyPr/>
          <a:lstStyle/>
          <a:p>
            <a:fld id="{9E96ED9B-9027-4432-A1F1-CFE3618CC3F0}" type="datetime1">
              <a:rPr lang="en-US" smtClean="0"/>
              <a:t>9/9/2022</a:t>
            </a:fld>
            <a:endParaRPr lang="en-US"/>
          </a:p>
        </p:txBody>
      </p:sp>
      <p:sp>
        <p:nvSpPr>
          <p:cNvPr id="3" name="Slide Number Placeholder 2">
            <a:extLst>
              <a:ext uri="{FF2B5EF4-FFF2-40B4-BE49-F238E27FC236}">
                <a16:creationId xmlns:a16="http://schemas.microsoft.com/office/drawing/2014/main" id="{57E67C57-C09D-443F-A645-63D31426DAB5}"/>
              </a:ext>
            </a:extLst>
          </p:cNvPr>
          <p:cNvSpPr>
            <a:spLocks noGrp="1"/>
          </p:cNvSpPr>
          <p:nvPr>
            <p:ph type="sldNum" sz="quarter" idx="12"/>
          </p:nvPr>
        </p:nvSpPr>
        <p:spPr/>
        <p:txBody>
          <a:bodyPr/>
          <a:lstStyle/>
          <a:p>
            <a:fld id="{C23A28FA-DB4A-47BB-A814-FEF5EAD33C8F}" type="slidenum">
              <a:rPr lang="en-US" smtClean="0"/>
              <a:t>3</a:t>
            </a:fld>
            <a:endParaRPr lang="en-US"/>
          </a:p>
        </p:txBody>
      </p:sp>
      <p:sp>
        <p:nvSpPr>
          <p:cNvPr id="8" name="TextBox 7">
            <a:extLst>
              <a:ext uri="{FF2B5EF4-FFF2-40B4-BE49-F238E27FC236}">
                <a16:creationId xmlns:a16="http://schemas.microsoft.com/office/drawing/2014/main" id="{C6C2B409-DF4F-0115-E9DA-43BD16ED897E}"/>
              </a:ext>
            </a:extLst>
          </p:cNvPr>
          <p:cNvSpPr txBox="1"/>
          <p:nvPr/>
        </p:nvSpPr>
        <p:spPr>
          <a:xfrm flipH="1">
            <a:off x="373222" y="1027906"/>
            <a:ext cx="11445556" cy="2308324"/>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ff3"/>
              </a:rPr>
              <a:t>According to World Health Organization (WHO) report there are 285 million visually impaired people among which 39 million are totally blind.</a:t>
            </a:r>
          </a:p>
          <a:p>
            <a:pPr marL="285750" indent="-285750" algn="l">
              <a:buFont typeface="Arial" panose="020B0604020202020204" pitchFamily="34" charset="0"/>
              <a:buChar char="•"/>
            </a:pPr>
            <a:r>
              <a:rPr lang="en-US" b="0" i="0" dirty="0">
                <a:solidFill>
                  <a:srgbClr val="000000"/>
                </a:solidFill>
                <a:effectLst/>
                <a:latin typeface="ff3"/>
              </a:rPr>
              <a:t>The blind people cannot get information of their</a:t>
            </a:r>
            <a:r>
              <a:rPr lang="en-US" dirty="0">
                <a:solidFill>
                  <a:srgbClr val="000000"/>
                </a:solidFill>
                <a:latin typeface="ff2"/>
              </a:rPr>
              <a:t> </a:t>
            </a:r>
            <a:r>
              <a:rPr lang="en-US" b="0" i="0" dirty="0">
                <a:solidFill>
                  <a:srgbClr val="000000"/>
                </a:solidFill>
                <a:effectLst/>
                <a:latin typeface="ff3"/>
              </a:rPr>
              <a:t>surrounding environment like obstacles and object </a:t>
            </a:r>
          </a:p>
          <a:p>
            <a:pPr marL="285750" indent="-285750" algn="l">
              <a:buFont typeface="Arial" panose="020B0604020202020204" pitchFamily="34" charset="0"/>
              <a:buChar char="•"/>
            </a:pPr>
            <a:r>
              <a:rPr lang="en-US" b="0" i="0" dirty="0">
                <a:solidFill>
                  <a:srgbClr val="333333"/>
                </a:solidFill>
                <a:effectLst/>
                <a:latin typeface="Roboto" panose="020B0604020202020204" pitchFamily="2" charset="0"/>
              </a:rPr>
              <a:t>An Optical Character Recognition (OCR) system which is a branch of computer vision</a:t>
            </a:r>
            <a:r>
              <a:rPr lang="en-US" dirty="0">
                <a:solidFill>
                  <a:srgbClr val="000000"/>
                </a:solidFill>
                <a:latin typeface="ff3"/>
              </a:rPr>
              <a:t> and a part of AI .</a:t>
            </a:r>
            <a:r>
              <a:rPr lang="en-US" dirty="0">
                <a:solidFill>
                  <a:srgbClr val="333333"/>
                </a:solidFill>
                <a:latin typeface="Roboto" panose="02000000000000000000" pitchFamily="2" charset="0"/>
              </a:rPr>
              <a:t> </a:t>
            </a:r>
            <a:r>
              <a:rPr lang="en-US" b="0" i="0" dirty="0">
                <a:solidFill>
                  <a:srgbClr val="333333"/>
                </a:solidFill>
                <a:effectLst/>
                <a:latin typeface="Roboto" panose="02000000000000000000" pitchFamily="2" charset="0"/>
              </a:rPr>
              <a:t>OCR is the translation of optically scanned bitmaps of printed or handwritten text into audio output</a:t>
            </a:r>
          </a:p>
          <a:p>
            <a:pPr marL="285750" indent="-285750" algn="l">
              <a:buFont typeface="Arial" panose="020B0604020202020204" pitchFamily="34" charset="0"/>
              <a:buChar char="•"/>
            </a:pPr>
            <a:r>
              <a:rPr lang="en-US" dirty="0">
                <a:solidFill>
                  <a:srgbClr val="333333"/>
                </a:solidFill>
                <a:latin typeface="Roboto" panose="02000000000000000000" pitchFamily="2" charset="0"/>
              </a:rPr>
              <a:t>Our project mainly works in the basis of </a:t>
            </a:r>
            <a:r>
              <a:rPr lang="en-US" dirty="0" err="1">
                <a:solidFill>
                  <a:srgbClr val="333333"/>
                </a:solidFill>
                <a:latin typeface="Roboto" panose="02000000000000000000" pitchFamily="2" charset="0"/>
              </a:rPr>
              <a:t>ocr</a:t>
            </a:r>
            <a:r>
              <a:rPr lang="en-US" dirty="0">
                <a:solidFill>
                  <a:srgbClr val="333333"/>
                </a:solidFill>
                <a:latin typeface="Roboto" panose="02000000000000000000" pitchFamily="2" charset="0"/>
              </a:rPr>
              <a:t> and has many voice assistant features too.</a:t>
            </a:r>
            <a:endParaRPr lang="en-US" b="0" i="0" dirty="0">
              <a:solidFill>
                <a:srgbClr val="333333"/>
              </a:solidFill>
              <a:effectLst/>
              <a:latin typeface="Roboto" panose="02000000000000000000" pitchFamily="2" charset="0"/>
            </a:endParaRPr>
          </a:p>
          <a:p>
            <a:pPr algn="just"/>
            <a:endParaRPr lang="en-US" b="0" i="0" dirty="0">
              <a:solidFill>
                <a:srgbClr val="000000"/>
              </a:solidFill>
              <a:effectLst/>
              <a:latin typeface="ff3"/>
            </a:endParaRPr>
          </a:p>
          <a:p>
            <a:pPr algn="just"/>
            <a:endParaRPr lang="en-IN" dirty="0"/>
          </a:p>
        </p:txBody>
      </p:sp>
    </p:spTree>
    <p:extLst>
      <p:ext uri="{BB962C8B-B14F-4D97-AF65-F5344CB8AC3E}">
        <p14:creationId xmlns:p14="http://schemas.microsoft.com/office/powerpoint/2010/main" val="3963640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1FEA7A-F691-456B-9B33-BC5F083118CF}"/>
              </a:ext>
            </a:extLst>
          </p:cNvPr>
          <p:cNvSpPr>
            <a:spLocks noGrp="1"/>
          </p:cNvSpPr>
          <p:nvPr>
            <p:ph type="title"/>
          </p:nvPr>
        </p:nvSpPr>
        <p:spPr/>
        <p:txBody>
          <a:bodyPr/>
          <a:lstStyle/>
          <a:p>
            <a:r>
              <a:rPr lang="en-US" dirty="0"/>
              <a:t>WORKING PRINCIPLE OF A VOICE ASSISTANT</a:t>
            </a:r>
            <a:br>
              <a:rPr lang="en-US" dirty="0"/>
            </a:br>
            <a:endParaRPr lang="en-US" dirty="0"/>
          </a:p>
        </p:txBody>
      </p:sp>
      <p:sp>
        <p:nvSpPr>
          <p:cNvPr id="5" name="TextBox 4">
            <a:extLst>
              <a:ext uri="{FF2B5EF4-FFF2-40B4-BE49-F238E27FC236}">
                <a16:creationId xmlns:a16="http://schemas.microsoft.com/office/drawing/2014/main" id="{6392DD77-8406-419F-9B2B-CCE3C8D59BEF}"/>
              </a:ext>
            </a:extLst>
          </p:cNvPr>
          <p:cNvSpPr txBox="1"/>
          <p:nvPr/>
        </p:nvSpPr>
        <p:spPr>
          <a:xfrm>
            <a:off x="114300" y="1358900"/>
            <a:ext cx="12077700" cy="2123658"/>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solidFill>
                  <a:srgbClr val="000000"/>
                </a:solidFill>
                <a:latin typeface="+mj-lt"/>
              </a:rPr>
              <a:t>Voice assistants simply work by getting user inputs in a audio format and convert it to text and searches the best match for the given input and produces output and then the output is converted to voice accordingly .</a:t>
            </a:r>
          </a:p>
          <a:p>
            <a:pPr marL="285750" indent="-285750" algn="l">
              <a:buFont typeface="Arial" panose="020B0604020202020204" pitchFamily="34" charset="0"/>
              <a:buChar char="•"/>
            </a:pPr>
            <a:endParaRPr lang="en-US" sz="3600" b="0" i="0" dirty="0">
              <a:solidFill>
                <a:srgbClr val="000000"/>
              </a:solidFill>
              <a:effectLst/>
              <a:latin typeface="ff2"/>
            </a:endParaRPr>
          </a:p>
          <a:p>
            <a:pPr marL="285750" indent="-285750" algn="l">
              <a:buFont typeface="Arial" panose="020B0604020202020204" pitchFamily="34" charset="0"/>
              <a:buChar char="•"/>
            </a:pPr>
            <a:endParaRPr lang="en-US" sz="2400" b="0" i="0" dirty="0">
              <a:solidFill>
                <a:srgbClr val="000000"/>
              </a:solidFill>
              <a:effectLst/>
              <a:latin typeface="ff2"/>
            </a:endParaRPr>
          </a:p>
        </p:txBody>
      </p:sp>
      <p:sp>
        <p:nvSpPr>
          <p:cNvPr id="6" name="Title 3">
            <a:extLst>
              <a:ext uri="{FF2B5EF4-FFF2-40B4-BE49-F238E27FC236}">
                <a16:creationId xmlns:a16="http://schemas.microsoft.com/office/drawing/2014/main" id="{2FB0D56C-DC98-435A-AD9A-47D09C861CBF}"/>
              </a:ext>
            </a:extLst>
          </p:cNvPr>
          <p:cNvSpPr txBox="1">
            <a:spLocks/>
          </p:cNvSpPr>
          <p:nvPr/>
        </p:nvSpPr>
        <p:spPr>
          <a:xfrm>
            <a:off x="355600" y="2917825"/>
            <a:ext cx="10515600"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1. Getting inputs from the users :</a:t>
            </a:r>
            <a:br>
              <a:rPr lang="en-US" dirty="0"/>
            </a:br>
            <a:br>
              <a:rPr lang="en-US" dirty="0"/>
            </a:br>
            <a:endParaRPr lang="en-US" dirty="0"/>
          </a:p>
        </p:txBody>
      </p:sp>
      <p:sp>
        <p:nvSpPr>
          <p:cNvPr id="7" name="TextBox 6">
            <a:extLst>
              <a:ext uri="{FF2B5EF4-FFF2-40B4-BE49-F238E27FC236}">
                <a16:creationId xmlns:a16="http://schemas.microsoft.com/office/drawing/2014/main" id="{CE13B4CF-63A3-4AB4-9BDB-385A8B4DD349}"/>
              </a:ext>
            </a:extLst>
          </p:cNvPr>
          <p:cNvSpPr txBox="1"/>
          <p:nvPr/>
        </p:nvSpPr>
        <p:spPr>
          <a:xfrm>
            <a:off x="355600" y="3580606"/>
            <a:ext cx="11633200" cy="3785652"/>
          </a:xfrm>
          <a:prstGeom prst="rect">
            <a:avLst/>
          </a:prstGeom>
          <a:noFill/>
        </p:spPr>
        <p:txBody>
          <a:bodyPr wrap="square" rtlCol="0">
            <a:spAutoFit/>
          </a:bodyPr>
          <a:lstStyle/>
          <a:p>
            <a:pPr algn="l"/>
            <a:r>
              <a:rPr lang="en-US" sz="2400" b="0" i="0" dirty="0">
                <a:solidFill>
                  <a:srgbClr val="000000"/>
                </a:solidFill>
                <a:effectLst/>
              </a:rPr>
              <a:t>Lets see how bolt gets inputs form the user :</a:t>
            </a:r>
          </a:p>
          <a:p>
            <a:pPr algn="l"/>
            <a:r>
              <a:rPr lang="en-US" sz="2400" dirty="0">
                <a:solidFill>
                  <a:srgbClr val="000000"/>
                </a:solidFill>
                <a:latin typeface="+mj-lt"/>
              </a:rPr>
              <a:t>	 bolt uses a speech recognition module which is made by google this allows us to get voice inputs with microphone as source and then it is converted to text </a:t>
            </a:r>
            <a:r>
              <a:rPr lang="en-US" sz="2400" dirty="0">
                <a:solidFill>
                  <a:srgbClr val="000000"/>
                </a:solidFill>
                <a:latin typeface="ff2"/>
              </a:rPr>
              <a:t>  </a:t>
            </a:r>
          </a:p>
          <a:p>
            <a:pPr algn="l"/>
            <a:r>
              <a:rPr lang="en-US" sz="2400" dirty="0">
                <a:solidFill>
                  <a:srgbClr val="000000"/>
                </a:solidFill>
                <a:latin typeface="ff2"/>
              </a:rPr>
              <a:t>Usage : </a:t>
            </a:r>
          </a:p>
          <a:p>
            <a:pPr algn="l"/>
            <a:r>
              <a:rPr lang="en-US" sz="2400" b="0" i="0" dirty="0">
                <a:solidFill>
                  <a:srgbClr val="000000"/>
                </a:solidFill>
                <a:effectLst/>
                <a:latin typeface="ff2"/>
              </a:rPr>
              <a:t>						th</a:t>
            </a:r>
            <a:r>
              <a:rPr lang="en-US" sz="2400" dirty="0">
                <a:solidFill>
                  <a:srgbClr val="000000"/>
                </a:solidFill>
                <a:latin typeface="ff2"/>
              </a:rPr>
              <a:t>is simple code can get audio input and 							convert it to text format.</a:t>
            </a:r>
          </a:p>
          <a:p>
            <a:pPr algn="l"/>
            <a:r>
              <a:rPr lang="en-US" sz="2400" b="0" i="0" dirty="0">
                <a:solidFill>
                  <a:srgbClr val="000000"/>
                </a:solidFill>
                <a:effectLst/>
                <a:latin typeface="ff2"/>
              </a:rPr>
              <a:t>						where,	</a:t>
            </a:r>
          </a:p>
          <a:p>
            <a:pPr algn="l"/>
            <a:r>
              <a:rPr lang="en-US" sz="2400" dirty="0">
                <a:solidFill>
                  <a:srgbClr val="000000"/>
                </a:solidFill>
                <a:latin typeface="ff2"/>
              </a:rPr>
              <a:t>							text – your input in text format</a:t>
            </a:r>
            <a:endParaRPr lang="en-US" sz="2400" b="0" i="0" dirty="0">
              <a:solidFill>
                <a:srgbClr val="000000"/>
              </a:solidFill>
              <a:effectLst/>
              <a:latin typeface="ff2"/>
            </a:endParaRPr>
          </a:p>
          <a:p>
            <a:pPr algn="l"/>
            <a:endParaRPr lang="en-US" sz="2400" b="0" i="0" dirty="0">
              <a:solidFill>
                <a:srgbClr val="000000"/>
              </a:solidFill>
              <a:effectLst/>
              <a:latin typeface="ff2"/>
            </a:endParaRPr>
          </a:p>
          <a:p>
            <a:pPr marL="285750" indent="-285750" algn="l">
              <a:buFont typeface="Arial" panose="020B0604020202020204" pitchFamily="34" charset="0"/>
              <a:buChar char="•"/>
            </a:pPr>
            <a:endParaRPr lang="en-US" sz="2400" b="0" i="0" dirty="0">
              <a:solidFill>
                <a:srgbClr val="000000"/>
              </a:solidFill>
              <a:effectLst/>
              <a:latin typeface="ff2"/>
            </a:endParaRPr>
          </a:p>
        </p:txBody>
      </p:sp>
      <p:pic>
        <p:nvPicPr>
          <p:cNvPr id="3" name="Picture 2">
            <a:extLst>
              <a:ext uri="{FF2B5EF4-FFF2-40B4-BE49-F238E27FC236}">
                <a16:creationId xmlns:a16="http://schemas.microsoft.com/office/drawing/2014/main" id="{DDF414D2-12EF-449C-8BE8-3C99933EA37E}"/>
              </a:ext>
            </a:extLst>
          </p:cNvPr>
          <p:cNvPicPr>
            <a:picLocks noChangeAspect="1"/>
          </p:cNvPicPr>
          <p:nvPr/>
        </p:nvPicPr>
        <p:blipFill>
          <a:blip r:embed="rId2"/>
          <a:stretch>
            <a:fillRect/>
          </a:stretch>
        </p:blipFill>
        <p:spPr>
          <a:xfrm>
            <a:off x="1896860" y="4922837"/>
            <a:ext cx="3686895" cy="1496661"/>
          </a:xfrm>
          <a:prstGeom prst="rect">
            <a:avLst/>
          </a:prstGeom>
        </p:spPr>
      </p:pic>
      <p:sp>
        <p:nvSpPr>
          <p:cNvPr id="2" name="Date Placeholder 1">
            <a:extLst>
              <a:ext uri="{FF2B5EF4-FFF2-40B4-BE49-F238E27FC236}">
                <a16:creationId xmlns:a16="http://schemas.microsoft.com/office/drawing/2014/main" id="{443FC155-9F3F-457A-B2A2-B2854E7F183D}"/>
              </a:ext>
            </a:extLst>
          </p:cNvPr>
          <p:cNvSpPr>
            <a:spLocks noGrp="1"/>
          </p:cNvSpPr>
          <p:nvPr>
            <p:ph type="dt" sz="half" idx="10"/>
          </p:nvPr>
        </p:nvSpPr>
        <p:spPr/>
        <p:txBody>
          <a:bodyPr/>
          <a:lstStyle/>
          <a:p>
            <a:fld id="{5C8E4350-0A2E-4847-92ED-76E53C06C163}" type="datetime1">
              <a:rPr lang="en-US" smtClean="0"/>
              <a:t>9/9/2022</a:t>
            </a:fld>
            <a:endParaRPr lang="en-US"/>
          </a:p>
        </p:txBody>
      </p:sp>
      <p:sp>
        <p:nvSpPr>
          <p:cNvPr id="8" name="Slide Number Placeholder 7">
            <a:extLst>
              <a:ext uri="{FF2B5EF4-FFF2-40B4-BE49-F238E27FC236}">
                <a16:creationId xmlns:a16="http://schemas.microsoft.com/office/drawing/2014/main" id="{CCB39806-5EB9-41D5-B3FD-114D9EAA94BC}"/>
              </a:ext>
            </a:extLst>
          </p:cNvPr>
          <p:cNvSpPr>
            <a:spLocks noGrp="1"/>
          </p:cNvSpPr>
          <p:nvPr>
            <p:ph type="sldNum" sz="quarter" idx="12"/>
          </p:nvPr>
        </p:nvSpPr>
        <p:spPr/>
        <p:txBody>
          <a:bodyPr/>
          <a:lstStyle/>
          <a:p>
            <a:fld id="{C23A28FA-DB4A-47BB-A814-FEF5EAD33C8F}" type="slidenum">
              <a:rPr lang="en-US" smtClean="0"/>
              <a:t>4</a:t>
            </a:fld>
            <a:endParaRPr lang="en-US"/>
          </a:p>
        </p:txBody>
      </p:sp>
    </p:spTree>
    <p:extLst>
      <p:ext uri="{BB962C8B-B14F-4D97-AF65-F5344CB8AC3E}">
        <p14:creationId xmlns:p14="http://schemas.microsoft.com/office/powerpoint/2010/main" val="3602381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74461"/>
            <a:ext cx="12192000" cy="6858000"/>
          </a:xfrm>
          <a:prstGeom prst="rect">
            <a:avLst/>
          </a:prstGeom>
        </p:spPr>
      </p:pic>
      <p:sp>
        <p:nvSpPr>
          <p:cNvPr id="51" name="Rectangle 50"/>
          <p:cNvSpPr/>
          <p:nvPr/>
        </p:nvSpPr>
        <p:spPr>
          <a:xfrm>
            <a:off x="482599" y="186612"/>
            <a:ext cx="7635034" cy="743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472196" y="67041"/>
            <a:ext cx="4303664" cy="809429"/>
          </a:xfrm>
          <a:prstGeom prst="rect">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030" y="726939"/>
            <a:ext cx="4418594" cy="2311757"/>
          </a:xfrm>
          <a:prstGeom prst="rect">
            <a:avLst/>
          </a:prstGeom>
        </p:spPr>
      </p:pic>
      <p:sp>
        <p:nvSpPr>
          <p:cNvPr id="15" name="TextBox 14"/>
          <p:cNvSpPr txBox="1"/>
          <p:nvPr/>
        </p:nvSpPr>
        <p:spPr>
          <a:xfrm>
            <a:off x="3580912" y="157827"/>
            <a:ext cx="4535583" cy="1015663"/>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How does Bolt work</a:t>
            </a:r>
          </a:p>
          <a:p>
            <a:endParaRPr lang="en-US" sz="2400" dirty="0">
              <a:latin typeface="Times New Roman" panose="02020603050405020304" pitchFamily="18" charset="0"/>
              <a:cs typeface="Times New Roman" panose="02020603050405020304" pitchFamily="18" charset="0"/>
            </a:endParaRPr>
          </a:p>
        </p:txBody>
      </p:sp>
      <p:sp>
        <p:nvSpPr>
          <p:cNvPr id="23" name="Rectangle 22"/>
          <p:cNvSpPr/>
          <p:nvPr/>
        </p:nvSpPr>
        <p:spPr>
          <a:xfrm>
            <a:off x="482599" y="2711123"/>
            <a:ext cx="2552701" cy="1128973"/>
          </a:xfrm>
          <a:prstGeom prst="rect">
            <a:avLst/>
          </a:prstGeom>
          <a:solidFill>
            <a:schemeClr val="bg1"/>
          </a:solidFill>
          <a:ln w="111125">
            <a:solidFill>
              <a:srgbClr val="5F3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9836" y="1225209"/>
            <a:ext cx="1152632" cy="1152632"/>
          </a:xfrm>
          <a:prstGeom prst="rect">
            <a:avLst/>
          </a:prstGeom>
        </p:spPr>
      </p:pic>
      <p:pic>
        <p:nvPicPr>
          <p:cNvPr id="16" name="Picture 15"/>
          <p:cNvPicPr>
            <a:picLocks noChangeAspect="1"/>
          </p:cNvPicPr>
          <p:nvPr/>
        </p:nvPicPr>
        <p:blipFill rotWithShape="1">
          <a:blip r:embed="rId5"/>
          <a:srcRect l="55774" t="33761" r="27888" b="31448"/>
          <a:stretch>
            <a:fillRect/>
          </a:stretch>
        </p:blipFill>
        <p:spPr>
          <a:xfrm>
            <a:off x="6727373" y="1137318"/>
            <a:ext cx="1323048" cy="1220921"/>
          </a:xfrm>
          <a:prstGeom prst="rect">
            <a:avLst/>
          </a:prstGeom>
        </p:spPr>
      </p:pic>
      <p:sp>
        <p:nvSpPr>
          <p:cNvPr id="25" name="Rectangle 24"/>
          <p:cNvSpPr/>
          <p:nvPr/>
        </p:nvSpPr>
        <p:spPr>
          <a:xfrm>
            <a:off x="482599" y="4473679"/>
            <a:ext cx="2552701" cy="1040713"/>
          </a:xfrm>
          <a:prstGeom prst="rect">
            <a:avLst/>
          </a:prstGeom>
          <a:solidFill>
            <a:schemeClr val="bg1"/>
          </a:solidFill>
          <a:ln w="111125">
            <a:solidFill>
              <a:srgbClr val="5F3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15742" y="2789181"/>
            <a:ext cx="2035288" cy="923330"/>
          </a:xfrm>
          <a:prstGeom prst="rect">
            <a:avLst/>
          </a:prstGeom>
          <a:noFill/>
        </p:spPr>
        <p:txBody>
          <a:bodyPr wrap="square" rtlCol="0">
            <a:spAutoFit/>
          </a:bodyPr>
          <a:lstStyle/>
          <a:p>
            <a:r>
              <a:rPr lang="en-US" dirty="0"/>
              <a:t>Bolt translate “hi how are you” in </a:t>
            </a:r>
            <a:r>
              <a:rPr lang="en-US" dirty="0" err="1"/>
              <a:t>tamil</a:t>
            </a:r>
            <a:r>
              <a:rPr lang="en-US" dirty="0"/>
              <a:t>.</a:t>
            </a:r>
          </a:p>
        </p:txBody>
      </p:sp>
      <p:sp>
        <p:nvSpPr>
          <p:cNvPr id="27" name="Rectangle 26"/>
          <p:cNvSpPr/>
          <p:nvPr/>
        </p:nvSpPr>
        <p:spPr>
          <a:xfrm>
            <a:off x="6443527" y="2565918"/>
            <a:ext cx="2035288" cy="863082"/>
          </a:xfrm>
          <a:prstGeom prst="rect">
            <a:avLst/>
          </a:prstGeom>
          <a:solidFill>
            <a:schemeClr val="bg1"/>
          </a:solidFill>
          <a:ln w="793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500280" y="2608399"/>
            <a:ext cx="1864449" cy="830997"/>
          </a:xfrm>
          <a:prstGeom prst="rect">
            <a:avLst/>
          </a:prstGeom>
          <a:noFill/>
        </p:spPr>
        <p:txBody>
          <a:bodyPr wrap="square" rtlCol="0">
            <a:spAutoFit/>
          </a:bodyPr>
          <a:lstStyle/>
          <a:p>
            <a:r>
              <a:rPr lang="en-US" sz="1600" dirty="0"/>
              <a:t>Searches for code block related to keyword translate</a:t>
            </a:r>
          </a:p>
        </p:txBody>
      </p:sp>
      <p:pic>
        <p:nvPicPr>
          <p:cNvPr id="29" name="Picture 28"/>
          <p:cNvPicPr>
            <a:picLocks noChangeAspect="1"/>
          </p:cNvPicPr>
          <p:nvPr/>
        </p:nvPicPr>
        <p:blipFill>
          <a:blip r:embed="rId6"/>
          <a:stretch>
            <a:fillRect/>
          </a:stretch>
        </p:blipFill>
        <p:spPr>
          <a:xfrm>
            <a:off x="9040785" y="2562834"/>
            <a:ext cx="2648042" cy="1220921"/>
          </a:xfrm>
          <a:prstGeom prst="rect">
            <a:avLst/>
          </a:prstGeom>
        </p:spPr>
      </p:pic>
      <p:sp>
        <p:nvSpPr>
          <p:cNvPr id="31" name="Rectangle 30"/>
          <p:cNvSpPr/>
          <p:nvPr/>
        </p:nvSpPr>
        <p:spPr>
          <a:xfrm>
            <a:off x="6443526" y="3636679"/>
            <a:ext cx="2212989" cy="511853"/>
          </a:xfrm>
          <a:prstGeom prst="rect">
            <a:avLst/>
          </a:prstGeom>
          <a:solidFill>
            <a:schemeClr val="bg1"/>
          </a:solidFill>
          <a:ln w="793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6443526" y="3723328"/>
            <a:ext cx="2576080" cy="338554"/>
          </a:xfrm>
          <a:prstGeom prst="rect">
            <a:avLst/>
          </a:prstGeom>
          <a:noFill/>
        </p:spPr>
        <p:txBody>
          <a:bodyPr wrap="square" rtlCol="0">
            <a:spAutoFit/>
          </a:bodyPr>
          <a:lstStyle/>
          <a:p>
            <a:r>
              <a:rPr lang="en-US" sz="1600" dirty="0"/>
              <a:t>Gets the desired output</a:t>
            </a:r>
          </a:p>
        </p:txBody>
      </p:sp>
      <p:sp>
        <p:nvSpPr>
          <p:cNvPr id="35" name="Rectangle 34"/>
          <p:cNvSpPr/>
          <p:nvPr/>
        </p:nvSpPr>
        <p:spPr>
          <a:xfrm>
            <a:off x="3472196" y="3224355"/>
            <a:ext cx="2352028" cy="1037101"/>
          </a:xfrm>
          <a:prstGeom prst="rect">
            <a:avLst/>
          </a:prstGeom>
          <a:solidFill>
            <a:schemeClr val="bg1"/>
          </a:solidFill>
          <a:ln w="111125">
            <a:solidFill>
              <a:srgbClr val="5F3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3710565" y="3311932"/>
            <a:ext cx="1875290" cy="1292662"/>
          </a:xfrm>
          <a:prstGeom prst="rect">
            <a:avLst/>
          </a:prstGeom>
          <a:noFill/>
        </p:spPr>
        <p:txBody>
          <a:bodyPr wrap="square" rtlCol="0">
            <a:spAutoFit/>
          </a:bodyPr>
          <a:lstStyle/>
          <a:p>
            <a:r>
              <a:rPr lang="en-US" dirty="0"/>
              <a:t>Translating sir….</a:t>
            </a:r>
          </a:p>
          <a:p>
            <a:r>
              <a:rPr kumimoji="0" lang="en-US" altLang="en-US" sz="1200" b="0" i="0" u="none" strike="noStrike" cap="none" normalizeH="0" baseline="0" dirty="0">
                <a:ln>
                  <a:noFill/>
                </a:ln>
                <a:effectLst/>
                <a:latin typeface="inherit"/>
                <a:cs typeface="Latha" panose="020B0604020202020204" pitchFamily="34" charset="0"/>
              </a:rPr>
              <a:t>வணக்கம் எப்படி இருக்கிறாய்</a:t>
            </a:r>
            <a:r>
              <a:rPr kumimoji="0" lang="en-US" altLang="en-US" sz="1200" b="0" i="0" u="none" strike="noStrike" cap="none" normalizeH="0" baseline="0" dirty="0">
                <a:ln>
                  <a:noFill/>
                </a:ln>
                <a:effectLst/>
                <a:cs typeface="Latha" panose="020B0604020202020204" pitchFamily="34" charset="0"/>
              </a:rPr>
              <a:t> </a:t>
            </a:r>
            <a:endParaRPr kumimoji="0" lang="en-US" altLang="en-US" sz="1200" b="0" i="0" u="none" strike="noStrike" cap="none" normalizeH="0" baseline="0" dirty="0">
              <a:ln>
                <a:noFill/>
              </a:ln>
              <a:effectLst/>
              <a:latin typeface="Arial" panose="020B0604020202020204" pitchFamily="34" charset="0"/>
            </a:endParaRPr>
          </a:p>
          <a:p>
            <a:endParaRPr lang="en-US" dirty="0"/>
          </a:p>
          <a:p>
            <a:endParaRPr lang="en-US" dirty="0"/>
          </a:p>
        </p:txBody>
      </p:sp>
      <p:sp>
        <p:nvSpPr>
          <p:cNvPr id="38" name="TextBox 37"/>
          <p:cNvSpPr txBox="1"/>
          <p:nvPr/>
        </p:nvSpPr>
        <p:spPr>
          <a:xfrm>
            <a:off x="482599" y="4473679"/>
            <a:ext cx="2028602" cy="923330"/>
          </a:xfrm>
          <a:prstGeom prst="rect">
            <a:avLst/>
          </a:prstGeom>
          <a:noFill/>
        </p:spPr>
        <p:txBody>
          <a:bodyPr wrap="square" rtlCol="0">
            <a:spAutoFit/>
          </a:bodyPr>
          <a:lstStyle/>
          <a:p>
            <a:r>
              <a:rPr lang="en-US" dirty="0"/>
              <a:t>Bolt show me the stocks of FB</a:t>
            </a:r>
          </a:p>
          <a:p>
            <a:endParaRPr lang="en-US" dirty="0"/>
          </a:p>
        </p:txBody>
      </p:sp>
      <p:sp>
        <p:nvSpPr>
          <p:cNvPr id="39" name="Rectangle 38"/>
          <p:cNvSpPr/>
          <p:nvPr/>
        </p:nvSpPr>
        <p:spPr>
          <a:xfrm>
            <a:off x="6439918" y="4342733"/>
            <a:ext cx="2035288" cy="863082"/>
          </a:xfrm>
          <a:prstGeom prst="rect">
            <a:avLst/>
          </a:prstGeom>
          <a:solidFill>
            <a:schemeClr val="bg1"/>
          </a:solidFill>
          <a:ln w="793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6496671" y="4385214"/>
            <a:ext cx="1864449" cy="830997"/>
          </a:xfrm>
          <a:prstGeom prst="rect">
            <a:avLst/>
          </a:prstGeom>
          <a:noFill/>
        </p:spPr>
        <p:txBody>
          <a:bodyPr wrap="square" rtlCol="0">
            <a:spAutoFit/>
          </a:bodyPr>
          <a:lstStyle/>
          <a:p>
            <a:r>
              <a:rPr lang="en-US" sz="1600" dirty="0"/>
              <a:t>Searches for code block related to keyword stocks</a:t>
            </a:r>
          </a:p>
        </p:txBody>
      </p:sp>
      <p:pic>
        <p:nvPicPr>
          <p:cNvPr id="41" name="Picture 40"/>
          <p:cNvPicPr>
            <a:picLocks noChangeAspect="1"/>
          </p:cNvPicPr>
          <p:nvPr/>
        </p:nvPicPr>
        <p:blipFill>
          <a:blip r:embed="rId6"/>
          <a:stretch>
            <a:fillRect/>
          </a:stretch>
        </p:blipFill>
        <p:spPr>
          <a:xfrm>
            <a:off x="9174449" y="4110774"/>
            <a:ext cx="2648042" cy="1220921"/>
          </a:xfrm>
          <a:prstGeom prst="rect">
            <a:avLst/>
          </a:prstGeom>
        </p:spPr>
      </p:pic>
      <p:sp>
        <p:nvSpPr>
          <p:cNvPr id="45" name="Rectangle 44"/>
          <p:cNvSpPr/>
          <p:nvPr/>
        </p:nvSpPr>
        <p:spPr>
          <a:xfrm>
            <a:off x="6439918" y="5401866"/>
            <a:ext cx="2212989" cy="511853"/>
          </a:xfrm>
          <a:prstGeom prst="rect">
            <a:avLst/>
          </a:prstGeom>
          <a:solidFill>
            <a:schemeClr val="bg1"/>
          </a:solidFill>
          <a:ln w="793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6439918" y="5488515"/>
            <a:ext cx="2576080" cy="338554"/>
          </a:xfrm>
          <a:prstGeom prst="rect">
            <a:avLst/>
          </a:prstGeom>
          <a:noFill/>
        </p:spPr>
        <p:txBody>
          <a:bodyPr wrap="square" rtlCol="0">
            <a:spAutoFit/>
          </a:bodyPr>
          <a:lstStyle/>
          <a:p>
            <a:r>
              <a:rPr lang="en-US" sz="1600" dirty="0"/>
              <a:t>Gets the desired output</a:t>
            </a:r>
          </a:p>
        </p:txBody>
      </p:sp>
      <p:sp>
        <p:nvSpPr>
          <p:cNvPr id="47" name="Rectangle 46"/>
          <p:cNvSpPr/>
          <p:nvPr/>
        </p:nvSpPr>
        <p:spPr>
          <a:xfrm>
            <a:off x="3472196" y="4965084"/>
            <a:ext cx="2389230" cy="1566345"/>
          </a:xfrm>
          <a:prstGeom prst="rect">
            <a:avLst/>
          </a:prstGeom>
          <a:solidFill>
            <a:schemeClr val="bg1"/>
          </a:solidFill>
          <a:ln w="111125">
            <a:solidFill>
              <a:srgbClr val="5F3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3553234" y="5039698"/>
            <a:ext cx="2270990" cy="646331"/>
          </a:xfrm>
          <a:prstGeom prst="rect">
            <a:avLst/>
          </a:prstGeom>
          <a:noFill/>
        </p:spPr>
        <p:txBody>
          <a:bodyPr wrap="square" rtlCol="0">
            <a:spAutoFit/>
          </a:bodyPr>
          <a:lstStyle/>
          <a:p>
            <a:r>
              <a:rPr lang="en-US" dirty="0"/>
              <a:t>This is what I found sir</a:t>
            </a:r>
          </a:p>
          <a:p>
            <a:endParaRPr lang="en-US" dirty="0"/>
          </a:p>
        </p:txBody>
      </p:sp>
      <p:pic>
        <p:nvPicPr>
          <p:cNvPr id="50" name="Picture 49"/>
          <p:cNvPicPr>
            <a:picLocks noChangeAspect="1"/>
          </p:cNvPicPr>
          <p:nvPr/>
        </p:nvPicPr>
        <p:blipFill rotWithShape="1">
          <a:blip r:embed="rId7"/>
          <a:srcRect t="13415"/>
          <a:stretch>
            <a:fillRect/>
          </a:stretch>
        </p:blipFill>
        <p:spPr>
          <a:xfrm>
            <a:off x="3871958" y="5346351"/>
            <a:ext cx="1422541" cy="1057132"/>
          </a:xfrm>
          <a:prstGeom prst="rect">
            <a:avLst/>
          </a:prstGeom>
        </p:spPr>
      </p:pic>
      <p:sp>
        <p:nvSpPr>
          <p:cNvPr id="2" name="Date Placeholder 1">
            <a:extLst>
              <a:ext uri="{FF2B5EF4-FFF2-40B4-BE49-F238E27FC236}">
                <a16:creationId xmlns:a16="http://schemas.microsoft.com/office/drawing/2014/main" id="{BC79AA0C-769E-4661-83E3-8AB9B32C32DE}"/>
              </a:ext>
            </a:extLst>
          </p:cNvPr>
          <p:cNvSpPr>
            <a:spLocks noGrp="1"/>
          </p:cNvSpPr>
          <p:nvPr>
            <p:ph type="dt" sz="half" idx="10"/>
          </p:nvPr>
        </p:nvSpPr>
        <p:spPr/>
        <p:txBody>
          <a:bodyPr/>
          <a:lstStyle/>
          <a:p>
            <a:fld id="{95486BCD-3999-419A-A76F-3F10F496C5F1}" type="datetime1">
              <a:rPr lang="en-US" smtClean="0"/>
              <a:t>9/9/2022</a:t>
            </a:fld>
            <a:endParaRPr lang="en-US"/>
          </a:p>
        </p:txBody>
      </p:sp>
      <p:sp>
        <p:nvSpPr>
          <p:cNvPr id="3" name="Slide Number Placeholder 2">
            <a:extLst>
              <a:ext uri="{FF2B5EF4-FFF2-40B4-BE49-F238E27FC236}">
                <a16:creationId xmlns:a16="http://schemas.microsoft.com/office/drawing/2014/main" id="{BCA316AC-2BDA-4D7A-AE8B-4924091AFAB7}"/>
              </a:ext>
            </a:extLst>
          </p:cNvPr>
          <p:cNvSpPr>
            <a:spLocks noGrp="1"/>
          </p:cNvSpPr>
          <p:nvPr>
            <p:ph type="sldNum" sz="quarter" idx="12"/>
          </p:nvPr>
        </p:nvSpPr>
        <p:spPr/>
        <p:txBody>
          <a:bodyPr/>
          <a:lstStyle/>
          <a:p>
            <a:fld id="{C23A28FA-DB4A-47BB-A814-FEF5EAD33C8F}"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482599" y="186612"/>
            <a:ext cx="7635034" cy="743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1AAA8D46-8107-4DC6-9E40-90F83480A8B9}"/>
              </a:ext>
            </a:extLst>
          </p:cNvPr>
          <p:cNvSpPr/>
          <p:nvPr/>
        </p:nvSpPr>
        <p:spPr>
          <a:xfrm>
            <a:off x="0" y="0"/>
            <a:ext cx="12192000" cy="68675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3472196" y="67041"/>
            <a:ext cx="3954971" cy="809429"/>
          </a:xfrm>
          <a:prstGeom prst="rect">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3580912" y="157827"/>
            <a:ext cx="4535583" cy="1015663"/>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BOLT FEATURES</a:t>
            </a:r>
          </a:p>
          <a:p>
            <a:endParaRPr lang="en-US" sz="2400" dirty="0">
              <a:latin typeface="Times New Roman" panose="02020603050405020304" pitchFamily="18" charset="0"/>
              <a:cs typeface="Times New Roman" panose="02020603050405020304" pitchFamily="18" charset="0"/>
            </a:endParaRPr>
          </a:p>
        </p:txBody>
      </p:sp>
      <p:sp>
        <p:nvSpPr>
          <p:cNvPr id="30" name="Rectangle 29"/>
          <p:cNvSpPr/>
          <p:nvPr/>
        </p:nvSpPr>
        <p:spPr>
          <a:xfrm>
            <a:off x="106956" y="1018274"/>
            <a:ext cx="4306424" cy="584775"/>
          </a:xfrm>
          <a:prstGeom prst="rect">
            <a:avLst/>
          </a:prstGeom>
          <a:solidFill>
            <a:schemeClr val="bg1"/>
          </a:solidFill>
          <a:ln w="60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p:cNvSpPr txBox="1"/>
          <p:nvPr/>
        </p:nvSpPr>
        <p:spPr>
          <a:xfrm>
            <a:off x="109046" y="1092369"/>
            <a:ext cx="3539224"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Bolt can do tasks like…</a:t>
            </a:r>
          </a:p>
          <a:p>
            <a:endParaRPr lang="en-US" sz="2400" dirty="0">
              <a:latin typeface="Times New Roman" panose="02020603050405020304" pitchFamily="18" charset="0"/>
              <a:cs typeface="Times New Roman" panose="02020603050405020304" pitchFamily="18" charset="0"/>
            </a:endParaRPr>
          </a:p>
        </p:txBody>
      </p:sp>
      <p:sp>
        <p:nvSpPr>
          <p:cNvPr id="34" name="Rectangle 33"/>
          <p:cNvSpPr/>
          <p:nvPr/>
        </p:nvSpPr>
        <p:spPr>
          <a:xfrm>
            <a:off x="114990" y="1913104"/>
            <a:ext cx="4185126" cy="4634840"/>
          </a:xfrm>
          <a:prstGeom prst="rect">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109046" y="1997461"/>
            <a:ext cx="3931944" cy="4585871"/>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Playing songs (use ‘bolt </a:t>
            </a:r>
            <a:r>
              <a:rPr lang="en-US" sz="1600" dirty="0" err="1">
                <a:solidFill>
                  <a:srgbClr val="0033CC"/>
                </a:solidFill>
                <a:latin typeface="Times New Roman" panose="02020603050405020304" pitchFamily="18" charset="0"/>
                <a:cs typeface="Times New Roman" panose="02020603050405020304" pitchFamily="18" charset="0"/>
              </a:rPr>
              <a:t>play</a:t>
            </a:r>
            <a:r>
              <a:rPr lang="en-US" sz="1600" dirty="0" err="1">
                <a:latin typeface="Times New Roman" panose="02020603050405020304" pitchFamily="18" charset="0"/>
                <a:cs typeface="Times New Roman" panose="02020603050405020304" pitchFamily="18" charset="0"/>
              </a:rPr>
              <a:t>_your</a:t>
            </a:r>
            <a:r>
              <a:rPr lang="en-US" sz="1600" dirty="0">
                <a:latin typeface="Times New Roman" panose="02020603050405020304" pitchFamily="18" charset="0"/>
                <a:cs typeface="Times New Roman" panose="02020603050405020304" pitchFamily="18" charset="0"/>
              </a:rPr>
              <a:t> song’)</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Translate from English to </a:t>
            </a:r>
            <a:r>
              <a:rPr lang="en-US" sz="1600" dirty="0" err="1">
                <a:latin typeface="Times New Roman" panose="02020603050405020304" pitchFamily="18" charset="0"/>
                <a:cs typeface="Times New Roman" panose="02020603050405020304" pitchFamily="18" charset="0"/>
              </a:rPr>
              <a:t>tamil</a:t>
            </a:r>
            <a:r>
              <a:rPr lang="en-US" sz="1600" dirty="0">
                <a:latin typeface="Times New Roman" panose="02020603050405020304" pitchFamily="18" charset="0"/>
                <a:cs typeface="Times New Roman" panose="02020603050405020304" pitchFamily="18" charset="0"/>
              </a:rPr>
              <a:t>(use ‘</a:t>
            </a:r>
            <a:r>
              <a:rPr lang="en-US" sz="1600" dirty="0" err="1">
                <a:solidFill>
                  <a:srgbClr val="0033CC"/>
                </a:solidFill>
                <a:latin typeface="Times New Roman" panose="02020603050405020304" pitchFamily="18" charset="0"/>
                <a:cs typeface="Times New Roman" panose="02020603050405020304" pitchFamily="18" charset="0"/>
              </a:rPr>
              <a:t>translate</a:t>
            </a:r>
            <a:r>
              <a:rPr lang="en-US" sz="1600" dirty="0" err="1">
                <a:latin typeface="Times New Roman" panose="02020603050405020304" pitchFamily="18" charset="0"/>
                <a:cs typeface="Times New Roman" panose="02020603050405020304" pitchFamily="18" charset="0"/>
              </a:rPr>
              <a:t>_your</a:t>
            </a:r>
            <a:r>
              <a:rPr lang="en-US" sz="1600" dirty="0">
                <a:latin typeface="Times New Roman" panose="02020603050405020304" pitchFamily="18" charset="0"/>
                <a:cs typeface="Times New Roman" panose="02020603050405020304" pitchFamily="18" charset="0"/>
              </a:rPr>
              <a:t> input’)</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Take notes in handwriting format (use ‘</a:t>
            </a:r>
            <a:r>
              <a:rPr lang="en-US" sz="1600" dirty="0">
                <a:solidFill>
                  <a:srgbClr val="0033CC"/>
                </a:solidFill>
                <a:latin typeface="Times New Roman" panose="02020603050405020304" pitchFamily="18" charset="0"/>
                <a:cs typeface="Times New Roman" panose="02020603050405020304" pitchFamily="18" charset="0"/>
              </a:rPr>
              <a:t>take note</a:t>
            </a:r>
            <a:r>
              <a:rPr lang="en-US" sz="16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Visualise</a:t>
            </a:r>
            <a:r>
              <a:rPr lang="en-US" sz="1600" dirty="0">
                <a:latin typeface="Times New Roman" panose="02020603050405020304" pitchFamily="18" charset="0"/>
                <a:cs typeface="Times New Roman" panose="02020603050405020304" pitchFamily="18" charset="0"/>
              </a:rPr>
              <a:t> stock prices (use ‘</a:t>
            </a:r>
            <a:r>
              <a:rPr lang="en-US" sz="1600" dirty="0">
                <a:solidFill>
                  <a:srgbClr val="0033CC"/>
                </a:solidFill>
                <a:latin typeface="Times New Roman" panose="02020603050405020304" pitchFamily="18" charset="0"/>
                <a:cs typeface="Times New Roman" panose="02020603050405020304" pitchFamily="18" charset="0"/>
              </a:rPr>
              <a:t>show stocks</a:t>
            </a:r>
            <a:r>
              <a:rPr lang="en-US" sz="16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Translate from </a:t>
            </a:r>
            <a:r>
              <a:rPr lang="en-US" sz="1600" dirty="0" err="1">
                <a:latin typeface="Times New Roman" panose="02020603050405020304" pitchFamily="18" charset="0"/>
                <a:cs typeface="Times New Roman" panose="02020603050405020304" pitchFamily="18" charset="0"/>
              </a:rPr>
              <a:t>tamil</a:t>
            </a:r>
            <a:r>
              <a:rPr lang="en-US" sz="1600" dirty="0">
                <a:latin typeface="Times New Roman" panose="02020603050405020304" pitchFamily="18" charset="0"/>
                <a:cs typeface="Times New Roman" panose="02020603050405020304" pitchFamily="18" charset="0"/>
              </a:rPr>
              <a:t> to English(use ‘your </a:t>
            </a:r>
            <a:r>
              <a:rPr lang="en-US" sz="1600" dirty="0" err="1">
                <a:latin typeface="Times New Roman" panose="02020603050405020304" pitchFamily="18" charset="0"/>
                <a:cs typeface="Times New Roman" panose="02020603050405020304" pitchFamily="18" charset="0"/>
              </a:rPr>
              <a:t>input_</a:t>
            </a:r>
            <a:r>
              <a:rPr lang="en-US" sz="1600" dirty="0" err="1">
                <a:solidFill>
                  <a:srgbClr val="0033CC"/>
                </a:solidFill>
                <a:latin typeface="Times New Roman" panose="02020603050405020304" pitchFamily="18" charset="0"/>
                <a:cs typeface="Times New Roman" panose="02020603050405020304" pitchFamily="18" charset="0"/>
              </a:rPr>
              <a:t>in</a:t>
            </a:r>
            <a:r>
              <a:rPr lang="en-US" sz="1600" dirty="0">
                <a:solidFill>
                  <a:srgbClr val="0033CC"/>
                </a:solidFill>
                <a:latin typeface="Times New Roman" panose="02020603050405020304" pitchFamily="18" charset="0"/>
                <a:cs typeface="Times New Roman" panose="02020603050405020304" pitchFamily="18" charset="0"/>
              </a:rPr>
              <a:t> English</a:t>
            </a:r>
            <a:r>
              <a:rPr lang="en-US" sz="16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Send message in </a:t>
            </a:r>
            <a:r>
              <a:rPr lang="en-US" sz="1600" dirty="0" err="1">
                <a:latin typeface="Times New Roman" panose="02020603050405020304" pitchFamily="18" charset="0"/>
                <a:cs typeface="Times New Roman" panose="02020603050405020304" pitchFamily="18" charset="0"/>
              </a:rPr>
              <a:t>whatsapp</a:t>
            </a:r>
            <a:r>
              <a:rPr lang="en-US" sz="1600" dirty="0">
                <a:latin typeface="Times New Roman" panose="02020603050405020304" pitchFamily="18" charset="0"/>
                <a:cs typeface="Times New Roman" panose="02020603050405020304" pitchFamily="18" charset="0"/>
              </a:rPr>
              <a:t> (use ‘</a:t>
            </a:r>
            <a:r>
              <a:rPr lang="en-US" sz="1600" dirty="0">
                <a:solidFill>
                  <a:srgbClr val="0033CC"/>
                </a:solidFill>
                <a:latin typeface="Times New Roman" panose="02020603050405020304" pitchFamily="18" charset="0"/>
                <a:cs typeface="Times New Roman" panose="02020603050405020304" pitchFamily="18" charset="0"/>
              </a:rPr>
              <a:t>send </a:t>
            </a:r>
            <a:r>
              <a:rPr lang="en-US" sz="1600" dirty="0" err="1">
                <a:solidFill>
                  <a:srgbClr val="0033CC"/>
                </a:solidFill>
                <a:latin typeface="Times New Roman" panose="02020603050405020304" pitchFamily="18" charset="0"/>
                <a:cs typeface="Times New Roman" panose="02020603050405020304" pitchFamily="18" charset="0"/>
              </a:rPr>
              <a:t>message</a:t>
            </a:r>
            <a:r>
              <a:rPr lang="en-US" sz="1600" dirty="0" err="1">
                <a:latin typeface="Times New Roman" panose="02020603050405020304" pitchFamily="18" charset="0"/>
                <a:cs typeface="Times New Roman" panose="02020603050405020304" pitchFamily="18" charset="0"/>
              </a:rPr>
              <a:t>_your</a:t>
            </a:r>
            <a:r>
              <a:rPr lang="en-US" sz="1600" dirty="0">
                <a:latin typeface="Times New Roman" panose="02020603050405020304" pitchFamily="18" charset="0"/>
                <a:cs typeface="Times New Roman" panose="02020603050405020304" pitchFamily="18" charset="0"/>
              </a:rPr>
              <a:t> message’)</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Ask time (use ‘</a:t>
            </a:r>
            <a:r>
              <a:rPr lang="en-US" sz="1600" dirty="0">
                <a:solidFill>
                  <a:srgbClr val="0033CC"/>
                </a:solidFill>
                <a:latin typeface="Times New Roman" panose="02020603050405020304" pitchFamily="18" charset="0"/>
                <a:cs typeface="Times New Roman" panose="02020603050405020304" pitchFamily="18" charset="0"/>
              </a:rPr>
              <a:t>tell time</a:t>
            </a:r>
            <a:r>
              <a:rPr lang="en-US" sz="16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Check Weather ‘</a:t>
            </a:r>
            <a:r>
              <a:rPr lang="en-US" sz="1600" dirty="0" err="1">
                <a:solidFill>
                  <a:srgbClr val="1C49D2"/>
                </a:solidFill>
                <a:latin typeface="Times New Roman" panose="02020603050405020304" pitchFamily="18" charset="0"/>
                <a:cs typeface="Times New Roman" panose="02020603050405020304" pitchFamily="18" charset="0"/>
              </a:rPr>
              <a:t>weather_in</a:t>
            </a:r>
            <a:r>
              <a:rPr lang="en-US" sz="1600" dirty="0" err="1">
                <a:latin typeface="Times New Roman" panose="02020603050405020304" pitchFamily="18" charset="0"/>
                <a:cs typeface="Times New Roman" panose="02020603050405020304" pitchFamily="18" charset="0"/>
              </a:rPr>
              <a:t>_your_city_name</a:t>
            </a:r>
            <a:r>
              <a:rPr lang="en-US" sz="16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Ask about someone (use ‘</a:t>
            </a:r>
            <a:r>
              <a:rPr lang="en-US" sz="1600" dirty="0">
                <a:solidFill>
                  <a:srgbClr val="0033CC"/>
                </a:solidFill>
                <a:latin typeface="Times New Roman" panose="02020603050405020304" pitchFamily="18" charset="0"/>
                <a:cs typeface="Times New Roman" panose="02020603050405020304" pitchFamily="18" charset="0"/>
              </a:rPr>
              <a:t>who </a:t>
            </a:r>
            <a:r>
              <a:rPr lang="en-US" sz="1600" dirty="0" err="1">
                <a:solidFill>
                  <a:srgbClr val="0033CC"/>
                </a:solidFill>
                <a:latin typeface="Times New Roman" panose="02020603050405020304" pitchFamily="18" charset="0"/>
                <a:cs typeface="Times New Roman" panose="02020603050405020304" pitchFamily="18" charset="0"/>
              </a:rPr>
              <a:t>is_</a:t>
            </a:r>
            <a:r>
              <a:rPr lang="en-US" sz="1600" dirty="0" err="1">
                <a:latin typeface="Times New Roman" panose="02020603050405020304" pitchFamily="18" charset="0"/>
                <a:cs typeface="Times New Roman" panose="02020603050405020304" pitchFamily="18" charset="0"/>
              </a:rPr>
              <a:t>your</a:t>
            </a:r>
            <a:r>
              <a:rPr lang="en-US" sz="1600" dirty="0">
                <a:latin typeface="Times New Roman" panose="02020603050405020304" pitchFamily="18" charset="0"/>
                <a:cs typeface="Times New Roman" panose="02020603050405020304" pitchFamily="18" charset="0"/>
              </a:rPr>
              <a:t> query’)</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Set Alarm (use ‘</a:t>
            </a:r>
            <a:r>
              <a:rPr lang="en-US" sz="1600" dirty="0">
                <a:solidFill>
                  <a:srgbClr val="0033CC"/>
                </a:solidFill>
                <a:latin typeface="Times New Roman" panose="02020603050405020304" pitchFamily="18" charset="0"/>
                <a:cs typeface="Times New Roman" panose="02020603050405020304" pitchFamily="18" charset="0"/>
              </a:rPr>
              <a:t>set alarm</a:t>
            </a:r>
            <a:r>
              <a:rPr lang="en-US" sz="16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
        <p:nvSpPr>
          <p:cNvPr id="44" name="Rectangle 43"/>
          <p:cNvSpPr/>
          <p:nvPr/>
        </p:nvSpPr>
        <p:spPr>
          <a:xfrm>
            <a:off x="7380514" y="1997459"/>
            <a:ext cx="4231779" cy="4550485"/>
          </a:xfrm>
          <a:prstGeom prst="rect">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Picture 51"/>
          <p:cNvPicPr>
            <a:picLocks noChangeAspect="1"/>
          </p:cNvPicPr>
          <p:nvPr/>
        </p:nvPicPr>
        <p:blipFill>
          <a:blip r:embed="rId3"/>
          <a:stretch>
            <a:fillRect/>
          </a:stretch>
        </p:blipFill>
        <p:spPr>
          <a:xfrm>
            <a:off x="3724640" y="900709"/>
            <a:ext cx="4185126" cy="2193503"/>
          </a:xfrm>
          <a:prstGeom prst="rect">
            <a:avLst/>
          </a:prstGeom>
        </p:spPr>
      </p:pic>
      <p:sp>
        <p:nvSpPr>
          <p:cNvPr id="3" name="TextBox 2">
            <a:extLst>
              <a:ext uri="{FF2B5EF4-FFF2-40B4-BE49-F238E27FC236}">
                <a16:creationId xmlns:a16="http://schemas.microsoft.com/office/drawing/2014/main" id="{66F1E6B3-CC49-42E7-861E-A8F06956C3BA}"/>
              </a:ext>
            </a:extLst>
          </p:cNvPr>
          <p:cNvSpPr txBox="1"/>
          <p:nvPr/>
        </p:nvSpPr>
        <p:spPr>
          <a:xfrm>
            <a:off x="7427167" y="1997461"/>
            <a:ext cx="4066333" cy="5324535"/>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List commands (use ‘</a:t>
            </a:r>
            <a:r>
              <a:rPr lang="en-US" sz="1600" dirty="0">
                <a:solidFill>
                  <a:srgbClr val="0033CC"/>
                </a:solidFill>
                <a:latin typeface="Times New Roman" panose="02020603050405020304" pitchFamily="18" charset="0"/>
                <a:cs typeface="Times New Roman" panose="02020603050405020304" pitchFamily="18" charset="0"/>
              </a:rPr>
              <a:t>what can you do</a:t>
            </a:r>
            <a:r>
              <a:rPr lang="en-US" sz="16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Introduce itself (use ‘</a:t>
            </a:r>
            <a:r>
              <a:rPr lang="en-US" sz="1600" dirty="0">
                <a:solidFill>
                  <a:srgbClr val="0033CC"/>
                </a:solidFill>
                <a:latin typeface="Times New Roman" panose="02020603050405020304" pitchFamily="18" charset="0"/>
                <a:cs typeface="Times New Roman" panose="02020603050405020304" pitchFamily="18" charset="0"/>
              </a:rPr>
              <a:t>who are you</a:t>
            </a:r>
            <a:r>
              <a:rPr lang="en-US" sz="16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Open or close apps (use  ‘</a:t>
            </a:r>
            <a:r>
              <a:rPr lang="en-US" sz="1600" dirty="0">
                <a:solidFill>
                  <a:srgbClr val="0033CC"/>
                </a:solidFill>
                <a:latin typeface="Times New Roman" panose="02020603050405020304" pitchFamily="18" charset="0"/>
                <a:cs typeface="Times New Roman" panose="02020603050405020304" pitchFamily="18" charset="0"/>
              </a:rPr>
              <a:t>open</a:t>
            </a:r>
            <a:r>
              <a:rPr lang="en-US" sz="1600" dirty="0">
                <a:latin typeface="Times New Roman" panose="02020603050405020304" pitchFamily="18" charset="0"/>
                <a:cs typeface="Times New Roman" panose="02020603050405020304" pitchFamily="18" charset="0"/>
              </a:rPr>
              <a:t>’ or ‘</a:t>
            </a:r>
            <a:r>
              <a:rPr lang="en-US" sz="1600" dirty="0">
                <a:solidFill>
                  <a:srgbClr val="0033CC"/>
                </a:solidFill>
                <a:latin typeface="Times New Roman" panose="02020603050405020304" pitchFamily="18" charset="0"/>
                <a:cs typeface="Times New Roman" panose="02020603050405020304" pitchFamily="18" charset="0"/>
              </a:rPr>
              <a:t>close</a:t>
            </a:r>
            <a:r>
              <a:rPr lang="en-US" sz="1600" dirty="0">
                <a:latin typeface="Times New Roman" panose="02020603050405020304" pitchFamily="18" charset="0"/>
                <a:cs typeface="Times New Roman" panose="02020603050405020304" pitchFamily="18" charset="0"/>
              </a:rPr>
              <a:t>’ respectively)</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Opening websites (use ‘</a:t>
            </a:r>
            <a:r>
              <a:rPr lang="en-US" sz="1600" dirty="0" err="1">
                <a:solidFill>
                  <a:srgbClr val="0033CC"/>
                </a:solidFill>
                <a:latin typeface="Times New Roman" panose="02020603050405020304" pitchFamily="18" charset="0"/>
                <a:cs typeface="Times New Roman" panose="02020603050405020304" pitchFamily="18" charset="0"/>
              </a:rPr>
              <a:t>goto</a:t>
            </a:r>
            <a:r>
              <a:rPr lang="en-US" sz="1600" dirty="0" err="1">
                <a:latin typeface="Times New Roman" panose="02020603050405020304" pitchFamily="18" charset="0"/>
                <a:cs typeface="Times New Roman" panose="02020603050405020304" pitchFamily="18" charset="0"/>
              </a:rPr>
              <a:t>_youtube,facebook</a:t>
            </a:r>
            <a:r>
              <a:rPr lang="en-US" sz="16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Google something (use ‘</a:t>
            </a:r>
            <a:r>
              <a:rPr lang="en-US" sz="1600" dirty="0">
                <a:solidFill>
                  <a:srgbClr val="0033CC"/>
                </a:solidFill>
                <a:latin typeface="Times New Roman" panose="02020603050405020304" pitchFamily="18" charset="0"/>
                <a:cs typeface="Times New Roman" panose="02020603050405020304" pitchFamily="18" charset="0"/>
              </a:rPr>
              <a:t>google</a:t>
            </a:r>
            <a:r>
              <a:rPr lang="en-US" sz="1600" dirty="0">
                <a:latin typeface="Times New Roman" panose="02020603050405020304" pitchFamily="18" charset="0"/>
                <a:cs typeface="Times New Roman" panose="02020603050405020304" pitchFamily="18" charset="0"/>
              </a:rPr>
              <a:t> _your query’)</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Predict stocks using ML(use ‘</a:t>
            </a:r>
            <a:r>
              <a:rPr lang="en-US" sz="1600" dirty="0">
                <a:solidFill>
                  <a:srgbClr val="0033CC"/>
                </a:solidFill>
                <a:latin typeface="Times New Roman" panose="02020603050405020304" pitchFamily="18" charset="0"/>
                <a:cs typeface="Times New Roman" panose="02020603050405020304" pitchFamily="18" charset="0"/>
              </a:rPr>
              <a:t>guess</a:t>
            </a:r>
            <a:r>
              <a:rPr lang="en-US" sz="16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Ask geographical or calculating questions( use ‘</a:t>
            </a:r>
            <a:r>
              <a:rPr lang="en-US" sz="1600" dirty="0">
                <a:solidFill>
                  <a:srgbClr val="1C49D2"/>
                </a:solidFill>
                <a:latin typeface="Times New Roman" panose="02020603050405020304" pitchFamily="18" charset="0"/>
                <a:cs typeface="Times New Roman" panose="02020603050405020304" pitchFamily="18" charset="0"/>
              </a:rPr>
              <a:t>geography</a:t>
            </a:r>
            <a:r>
              <a:rPr lang="en-US" sz="1600" dirty="0">
                <a:latin typeface="Times New Roman" panose="02020603050405020304" pitchFamily="18" charset="0"/>
                <a:cs typeface="Times New Roman" panose="02020603050405020304" pitchFamily="18" charset="0"/>
              </a:rPr>
              <a:t>’ and your query)</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Get a advice (use ‘advice’ in command)</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Open </a:t>
            </a:r>
            <a:r>
              <a:rPr lang="en-US" sz="1600" dirty="0" err="1">
                <a:latin typeface="Times New Roman" panose="02020603050405020304" pitchFamily="18" charset="0"/>
                <a:cs typeface="Times New Roman" panose="02020603050405020304" pitchFamily="18" charset="0"/>
              </a:rPr>
              <a:t>gmail</a:t>
            </a:r>
            <a:r>
              <a:rPr lang="en-US" sz="1600" dirty="0">
                <a:latin typeface="Times New Roman" panose="02020603050405020304" pitchFamily="18" charset="0"/>
                <a:cs typeface="Times New Roman" panose="02020603050405020304" pitchFamily="18" charset="0"/>
              </a:rPr>
              <a:t> (use ‘</a:t>
            </a:r>
            <a:r>
              <a:rPr lang="en-US" sz="1600" dirty="0" err="1">
                <a:solidFill>
                  <a:srgbClr val="0070C0"/>
                </a:solidFill>
                <a:latin typeface="Times New Roman" panose="02020603050405020304" pitchFamily="18" charset="0"/>
                <a:cs typeface="Times New Roman" panose="02020603050405020304" pitchFamily="18" charset="0"/>
              </a:rPr>
              <a:t>gmail</a:t>
            </a:r>
            <a:r>
              <a:rPr lang="en-US" sz="1600" dirty="0">
                <a:latin typeface="Times New Roman" panose="02020603050405020304" pitchFamily="18" charset="0"/>
                <a:cs typeface="Times New Roman" panose="02020603050405020304" pitchFamily="18" charset="0"/>
              </a:rPr>
              <a:t>’ in command)</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Read  texts ( use ‘</a:t>
            </a:r>
            <a:r>
              <a:rPr lang="en-US" sz="1600" dirty="0">
                <a:solidFill>
                  <a:srgbClr val="0070C0"/>
                </a:solidFill>
                <a:latin typeface="Times New Roman" panose="02020603050405020304" pitchFamily="18" charset="0"/>
                <a:cs typeface="Times New Roman" panose="02020603050405020304" pitchFamily="18" charset="0"/>
              </a:rPr>
              <a:t>read</a:t>
            </a:r>
            <a:r>
              <a:rPr lang="en-US" sz="1600" dirty="0">
                <a:latin typeface="Times New Roman" panose="02020603050405020304" pitchFamily="18" charset="0"/>
                <a:cs typeface="Times New Roman" panose="02020603050405020304" pitchFamily="18" charset="0"/>
              </a:rPr>
              <a:t>’ in command)</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Run </a:t>
            </a:r>
            <a:r>
              <a:rPr lang="en-US" sz="1600" dirty="0" err="1">
                <a:latin typeface="Times New Roman" panose="02020603050405020304" pitchFamily="18" charset="0"/>
                <a:cs typeface="Times New Roman" panose="02020603050405020304" pitchFamily="18" charset="0"/>
              </a:rPr>
              <a:t>ocr</a:t>
            </a:r>
            <a:r>
              <a:rPr lang="en-US" sz="1600" dirty="0">
                <a:latin typeface="Times New Roman" panose="02020603050405020304" pitchFamily="18" charset="0"/>
                <a:cs typeface="Times New Roman" panose="02020603050405020304" pitchFamily="18" charset="0"/>
              </a:rPr>
              <a:t> (use ‘</a:t>
            </a:r>
            <a:r>
              <a:rPr lang="en-US" sz="1600" dirty="0">
                <a:solidFill>
                  <a:schemeClr val="accent1"/>
                </a:solidFill>
                <a:latin typeface="Times New Roman" panose="02020603050405020304" pitchFamily="18" charset="0"/>
                <a:cs typeface="Times New Roman" panose="02020603050405020304" pitchFamily="18" charset="0"/>
              </a:rPr>
              <a:t>show</a:t>
            </a:r>
            <a:r>
              <a:rPr lang="en-US" sz="1600" dirty="0">
                <a:latin typeface="Times New Roman" panose="02020603050405020304" pitchFamily="18" charset="0"/>
                <a:cs typeface="Times New Roman" panose="02020603050405020304" pitchFamily="18" charset="0"/>
              </a:rPr>
              <a:t>’ in command)</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emergency (use ‘</a:t>
            </a:r>
            <a:r>
              <a:rPr lang="en-US" sz="1600" dirty="0">
                <a:solidFill>
                  <a:schemeClr val="accent1"/>
                </a:solidFill>
                <a:latin typeface="Times New Roman" panose="02020603050405020304" pitchFamily="18" charset="0"/>
                <a:cs typeface="Times New Roman" panose="02020603050405020304" pitchFamily="18" charset="0"/>
              </a:rPr>
              <a:t>help</a:t>
            </a:r>
            <a:r>
              <a:rPr lang="en-US" sz="1600" dirty="0">
                <a:latin typeface="Times New Roman" panose="02020603050405020304" pitchFamily="18" charset="0"/>
                <a:cs typeface="Times New Roman" panose="02020603050405020304" pitchFamily="18" charset="0"/>
              </a:rPr>
              <a:t>’ in command)</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To send </a:t>
            </a:r>
            <a:r>
              <a:rPr lang="en-US" sz="1600" dirty="0" err="1">
                <a:latin typeface="Times New Roman" panose="02020603050405020304" pitchFamily="18" charset="0"/>
                <a:cs typeface="Times New Roman" panose="02020603050405020304" pitchFamily="18" charset="0"/>
              </a:rPr>
              <a:t>handfree</a:t>
            </a:r>
            <a:r>
              <a:rPr lang="en-US" sz="1600" dirty="0">
                <a:latin typeface="Times New Roman" panose="02020603050405020304" pitchFamily="18" charset="0"/>
                <a:cs typeface="Times New Roman" panose="02020603050405020304" pitchFamily="18" charset="0"/>
              </a:rPr>
              <a:t> email (use ‘</a:t>
            </a:r>
            <a:r>
              <a:rPr lang="en-US" sz="1600" dirty="0" err="1">
                <a:solidFill>
                  <a:schemeClr val="accent1"/>
                </a:solidFill>
                <a:latin typeface="Times New Roman" panose="02020603050405020304" pitchFamily="18" charset="0"/>
                <a:cs typeface="Times New Roman" panose="02020603050405020304" pitchFamily="18" charset="0"/>
              </a:rPr>
              <a:t>gmail</a:t>
            </a:r>
            <a:r>
              <a:rPr lang="en-US" sz="1600" dirty="0">
                <a:latin typeface="Times New Roman" panose="02020603050405020304" pitchFamily="18" charset="0"/>
                <a:cs typeface="Times New Roman" panose="02020603050405020304" pitchFamily="18" charset="0"/>
              </a:rPr>
              <a:t>’ in command )</a:t>
            </a:r>
          </a:p>
          <a:p>
            <a:pPr marL="342900" indent="-34290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CE0CA7CD-FF46-4C89-AD22-9465EA29D4CC}"/>
              </a:ext>
            </a:extLst>
          </p:cNvPr>
          <p:cNvSpPr>
            <a:spLocks noGrp="1"/>
          </p:cNvSpPr>
          <p:nvPr>
            <p:ph type="dt" sz="half" idx="10"/>
          </p:nvPr>
        </p:nvSpPr>
        <p:spPr>
          <a:xfrm>
            <a:off x="767096" y="6531185"/>
            <a:ext cx="2743200" cy="365125"/>
          </a:xfrm>
        </p:spPr>
        <p:txBody>
          <a:bodyPr/>
          <a:lstStyle/>
          <a:p>
            <a:fld id="{4AC4FC61-A185-4188-ADA5-65584A0559FD}" type="datetime1">
              <a:rPr lang="en-US" smtClean="0"/>
              <a:t>9/9/2022</a:t>
            </a:fld>
            <a:endParaRPr lang="en-US" dirty="0"/>
          </a:p>
        </p:txBody>
      </p:sp>
      <p:sp>
        <p:nvSpPr>
          <p:cNvPr id="5" name="Slide Number Placeholder 4">
            <a:extLst>
              <a:ext uri="{FF2B5EF4-FFF2-40B4-BE49-F238E27FC236}">
                <a16:creationId xmlns:a16="http://schemas.microsoft.com/office/drawing/2014/main" id="{DE2D211A-1075-49A6-9F24-1CC99857FB58}"/>
              </a:ext>
            </a:extLst>
          </p:cNvPr>
          <p:cNvSpPr>
            <a:spLocks noGrp="1"/>
          </p:cNvSpPr>
          <p:nvPr>
            <p:ph type="sldNum" sz="quarter" idx="12"/>
          </p:nvPr>
        </p:nvSpPr>
        <p:spPr>
          <a:xfrm>
            <a:off x="8610600" y="6515344"/>
            <a:ext cx="2743200" cy="365125"/>
          </a:xfrm>
        </p:spPr>
        <p:txBody>
          <a:bodyPr/>
          <a:lstStyle/>
          <a:p>
            <a:fld id="{C23A28FA-DB4A-47BB-A814-FEF5EAD33C8F}" type="slidenum">
              <a:rPr lang="en-US" smtClean="0"/>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BC5F3D0B-4EDD-4FAF-9BB6-12B60CCD4D8A}"/>
              </a:ext>
            </a:extLst>
          </p:cNvPr>
          <p:cNvSpPr/>
          <p:nvPr/>
        </p:nvSpPr>
        <p:spPr>
          <a:xfrm>
            <a:off x="0" y="0"/>
            <a:ext cx="12192000" cy="68675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3483264" y="143724"/>
            <a:ext cx="5862959" cy="809429"/>
          </a:xfrm>
          <a:prstGeom prst="rect">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3483264" y="158480"/>
            <a:ext cx="6668594" cy="1015663"/>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Special Features in Bolt - OCR </a:t>
            </a:r>
          </a:p>
          <a:p>
            <a:endParaRPr lang="en-US"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BE6E81C-3B85-4E39-A140-34D6E15EE28E}"/>
              </a:ext>
            </a:extLst>
          </p:cNvPr>
          <p:cNvSpPr txBox="1"/>
          <p:nvPr/>
        </p:nvSpPr>
        <p:spPr>
          <a:xfrm>
            <a:off x="438451" y="793585"/>
            <a:ext cx="7238467" cy="5632311"/>
          </a:xfrm>
          <a:prstGeom prst="rect">
            <a:avLst/>
          </a:prstGeom>
          <a:noFill/>
        </p:spPr>
        <p:txBody>
          <a:bodyPr wrap="square" rtlCol="0">
            <a:spAutoFit/>
          </a:bodyPr>
          <a:lstStyle/>
          <a:p>
            <a:r>
              <a:rPr lang="en-US" dirty="0">
                <a:latin typeface="arial" panose="020B0604020202020204" pitchFamily="34" charset="0"/>
              </a:rPr>
              <a:t>Feature:</a:t>
            </a:r>
            <a:endParaRPr lang="en-US" i="0" dirty="0">
              <a:effectLst/>
              <a:latin typeface="arial" panose="020B0604020202020204" pitchFamily="34" charset="0"/>
            </a:endParaRPr>
          </a:p>
          <a:p>
            <a:r>
              <a:rPr lang="en-US" dirty="0">
                <a:latin typeface="arial" panose="020B0604020202020204" pitchFamily="34" charset="0"/>
              </a:rPr>
              <a:t>	</a:t>
            </a:r>
            <a:r>
              <a:rPr lang="en-US" dirty="0">
                <a:latin typeface="+mj-lt"/>
              </a:rPr>
              <a:t>since people who are blind cant read texts or signs or other things  Our bolt also has unique feature called Object character recognition.</a:t>
            </a:r>
          </a:p>
          <a:p>
            <a:endParaRPr lang="en-US" b="1" dirty="0">
              <a:latin typeface="+mj-lt"/>
            </a:endParaRPr>
          </a:p>
          <a:p>
            <a:r>
              <a:rPr lang="en-US" b="1" dirty="0">
                <a:latin typeface="+mj-lt"/>
              </a:rPr>
              <a:t>What is OCR: </a:t>
            </a:r>
          </a:p>
          <a:p>
            <a:r>
              <a:rPr lang="en-US" dirty="0">
                <a:latin typeface="+mj-lt"/>
              </a:rPr>
              <a:t>	</a:t>
            </a:r>
            <a:r>
              <a:rPr lang="en-US" b="0" i="0" dirty="0">
                <a:effectLst/>
                <a:latin typeface="+mj-lt"/>
              </a:rPr>
              <a:t>Optical character recognition or optical character reader is the electronic or mechanical conversion of images of typed, handwritten or printed text into machine-encoded text, whether from a scanned document, a photo of a document, a scene-photo or from subtitle text superimposed on an image.</a:t>
            </a:r>
          </a:p>
          <a:p>
            <a:endParaRPr lang="en-US" dirty="0">
              <a:latin typeface="+mj-lt"/>
            </a:endParaRPr>
          </a:p>
          <a:p>
            <a:r>
              <a:rPr lang="en-US" b="1" dirty="0">
                <a:latin typeface="+mj-lt"/>
              </a:rPr>
              <a:t>Tesseract:</a:t>
            </a:r>
          </a:p>
          <a:p>
            <a:r>
              <a:rPr lang="en-US" dirty="0">
                <a:latin typeface="+mj-lt"/>
              </a:rPr>
              <a:t>	</a:t>
            </a:r>
            <a:r>
              <a:rPr lang="en-US" i="0" dirty="0">
                <a:effectLst/>
                <a:latin typeface="+mj-lt"/>
              </a:rPr>
              <a:t>Tesseract is an optical character recognition engine for various operating systems. It is free software, released under the Apache License.i</a:t>
            </a:r>
            <a:r>
              <a:rPr lang="en-US" dirty="0">
                <a:latin typeface="+mj-lt"/>
              </a:rPr>
              <a:t>t works in the basis of deep learning </a:t>
            </a:r>
          </a:p>
          <a:p>
            <a:endParaRPr lang="en-US" dirty="0">
              <a:latin typeface="+mj-lt"/>
            </a:endParaRPr>
          </a:p>
          <a:p>
            <a:r>
              <a:rPr lang="en-US" b="1" dirty="0">
                <a:latin typeface="+mj-lt"/>
              </a:rPr>
              <a:t>Working:</a:t>
            </a:r>
          </a:p>
          <a:p>
            <a:r>
              <a:rPr lang="en-US" b="1" dirty="0">
                <a:latin typeface="+mj-lt"/>
              </a:rPr>
              <a:t>	</a:t>
            </a:r>
            <a:r>
              <a:rPr lang="en-US" dirty="0">
                <a:latin typeface="+mj-lt"/>
              </a:rPr>
              <a:t>Our bolt gets input from open cv video input and it is converted to frames and each frames is scanned by tesseract engine and the output is obtained accordingly</a:t>
            </a:r>
          </a:p>
        </p:txBody>
      </p:sp>
      <p:pic>
        <p:nvPicPr>
          <p:cNvPr id="3" name="Picture 2" descr="Tutorial] Tesseract OCR in Python with Pytesseract &amp; OpenCV">
            <a:extLst>
              <a:ext uri="{FF2B5EF4-FFF2-40B4-BE49-F238E27FC236}">
                <a16:creationId xmlns:a16="http://schemas.microsoft.com/office/drawing/2014/main" id="{A4699410-B20B-487C-924C-F68C43210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000" y="2492742"/>
            <a:ext cx="4096364" cy="2012339"/>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7">
            <a:extLst>
              <a:ext uri="{FF2B5EF4-FFF2-40B4-BE49-F238E27FC236}">
                <a16:creationId xmlns:a16="http://schemas.microsoft.com/office/drawing/2014/main" id="{65DA542D-7FE3-4E8F-BCE9-32914AF77FDB}"/>
              </a:ext>
            </a:extLst>
          </p:cNvPr>
          <p:cNvSpPr>
            <a:spLocks noGrp="1"/>
          </p:cNvSpPr>
          <p:nvPr>
            <p:ph type="dt" sz="half" idx="10"/>
          </p:nvPr>
        </p:nvSpPr>
        <p:spPr/>
        <p:txBody>
          <a:bodyPr/>
          <a:lstStyle/>
          <a:p>
            <a:fld id="{CFE7F1D8-4113-4DC4-BA2D-F8C7A140860B}" type="datetime1">
              <a:rPr lang="en-US" smtClean="0"/>
              <a:t>9/9/2022</a:t>
            </a:fld>
            <a:endParaRPr lang="en-US"/>
          </a:p>
        </p:txBody>
      </p:sp>
      <p:sp>
        <p:nvSpPr>
          <p:cNvPr id="9" name="Slide Number Placeholder 8">
            <a:extLst>
              <a:ext uri="{FF2B5EF4-FFF2-40B4-BE49-F238E27FC236}">
                <a16:creationId xmlns:a16="http://schemas.microsoft.com/office/drawing/2014/main" id="{E315D5FD-9A34-4BE0-8B3D-44237BC21776}"/>
              </a:ext>
            </a:extLst>
          </p:cNvPr>
          <p:cNvSpPr>
            <a:spLocks noGrp="1"/>
          </p:cNvSpPr>
          <p:nvPr>
            <p:ph type="sldNum" sz="quarter" idx="12"/>
          </p:nvPr>
        </p:nvSpPr>
        <p:spPr/>
        <p:txBody>
          <a:bodyPr/>
          <a:lstStyle/>
          <a:p>
            <a:fld id="{C23A28FA-DB4A-47BB-A814-FEF5EAD33C8F}" type="slidenum">
              <a:rPr lang="en-US" smtClean="0"/>
              <a:t>7</a:t>
            </a:fld>
            <a:endParaRPr lang="en-US"/>
          </a:p>
        </p:txBody>
      </p:sp>
    </p:spTree>
    <p:extLst>
      <p:ext uri="{BB962C8B-B14F-4D97-AF65-F5344CB8AC3E}">
        <p14:creationId xmlns:p14="http://schemas.microsoft.com/office/powerpoint/2010/main" val="4176329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BC5F3D0B-4EDD-4FAF-9BB6-12B60CCD4D8A}"/>
              </a:ext>
            </a:extLst>
          </p:cNvPr>
          <p:cNvSpPr/>
          <p:nvPr/>
        </p:nvSpPr>
        <p:spPr>
          <a:xfrm>
            <a:off x="0" y="0"/>
            <a:ext cx="12192000" cy="68675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1289050" y="98689"/>
            <a:ext cx="8602296" cy="809429"/>
          </a:xfrm>
          <a:prstGeom prst="rect">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2036531" y="181346"/>
            <a:ext cx="7599838" cy="1015663"/>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Special Features in Bolt- </a:t>
            </a:r>
            <a:r>
              <a:rPr lang="en-US" sz="3600" dirty="0" err="1">
                <a:latin typeface="Times New Roman" panose="02020603050405020304" pitchFamily="18" charset="0"/>
                <a:cs typeface="Times New Roman" panose="02020603050405020304" pitchFamily="18" charset="0"/>
              </a:rPr>
              <a:t>Tensorflow</a:t>
            </a:r>
            <a:endParaRPr lang="en-US" sz="36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BE6E81C-3B85-4E39-A140-34D6E15EE28E}"/>
              </a:ext>
            </a:extLst>
          </p:cNvPr>
          <p:cNvSpPr txBox="1"/>
          <p:nvPr/>
        </p:nvSpPr>
        <p:spPr>
          <a:xfrm>
            <a:off x="482600" y="1485900"/>
            <a:ext cx="11493500" cy="3693319"/>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92929"/>
                </a:solidFill>
                <a:effectLst/>
                <a:latin typeface="charter"/>
              </a:rPr>
              <a:t>Efficient Implementation of this Model depends upon the compatibility with python and library installation hurdles. This is the most complex part too. Thankful to </a:t>
            </a:r>
            <a:r>
              <a:rPr lang="en-US" b="0" i="0" u="sng" dirty="0">
                <a:effectLst/>
                <a:latin typeface="charter"/>
                <a:hlinkClick r:id="rId3"/>
              </a:rPr>
              <a:t>STACKOVERFLOW</a:t>
            </a:r>
            <a:r>
              <a:rPr lang="en-US" b="0" i="0" dirty="0">
                <a:solidFill>
                  <a:srgbClr val="292929"/>
                </a:solidFill>
                <a:effectLst/>
                <a:latin typeface="charter"/>
              </a:rPr>
              <a:t> and </a:t>
            </a:r>
            <a:r>
              <a:rPr lang="en-US" b="0" i="0" u="sng" dirty="0">
                <a:effectLst/>
                <a:latin typeface="charter"/>
                <a:hlinkClick r:id="rId4"/>
              </a:rPr>
              <a:t>Python </a:t>
            </a:r>
            <a:r>
              <a:rPr lang="en-US" b="0" i="0" u="sng" dirty="0" err="1">
                <a:effectLst/>
                <a:latin typeface="charter"/>
                <a:hlinkClick r:id="rId4"/>
              </a:rPr>
              <a:t>Unoffiicial</a:t>
            </a:r>
            <a:r>
              <a:rPr lang="en-US" b="0" i="0" u="sng" dirty="0">
                <a:effectLst/>
                <a:latin typeface="charter"/>
                <a:hlinkClick r:id="rId4"/>
              </a:rPr>
              <a:t> Binary Releases</a:t>
            </a:r>
            <a:r>
              <a:rPr lang="en-US" b="0" i="0" dirty="0">
                <a:solidFill>
                  <a:srgbClr val="292929"/>
                </a:solidFill>
                <a:effectLst/>
                <a:latin typeface="charter"/>
              </a:rPr>
              <a:t> for having pre-</a:t>
            </a:r>
            <a:r>
              <a:rPr lang="en-US" b="0" i="0" dirty="0" err="1">
                <a:solidFill>
                  <a:srgbClr val="292929"/>
                </a:solidFill>
                <a:effectLst/>
                <a:latin typeface="charter"/>
              </a:rPr>
              <a:t>builded</a:t>
            </a:r>
            <a:r>
              <a:rPr lang="en-US" b="0" i="0" dirty="0">
                <a:solidFill>
                  <a:srgbClr val="292929"/>
                </a:solidFill>
                <a:effectLst/>
                <a:latin typeface="charter"/>
              </a:rPr>
              <a:t> files uploaded and you can just download it from here as per your system’s compatibility.</a:t>
            </a:r>
          </a:p>
          <a:p>
            <a:pPr marL="285750" indent="-285750">
              <a:buFont typeface="Arial" panose="020B0604020202020204" pitchFamily="34" charset="0"/>
              <a:buChar char="•"/>
            </a:pPr>
            <a:r>
              <a:rPr lang="en-US" b="0" i="0" dirty="0">
                <a:solidFill>
                  <a:srgbClr val="292929"/>
                </a:solidFill>
                <a:effectLst/>
                <a:latin typeface="charter"/>
              </a:rPr>
              <a:t>We have implemented it by using TensorFlow </a:t>
            </a:r>
            <a:r>
              <a:rPr lang="en-US" b="0" i="0" dirty="0" err="1">
                <a:solidFill>
                  <a:srgbClr val="292929"/>
                </a:solidFill>
                <a:effectLst/>
                <a:latin typeface="charter"/>
              </a:rPr>
              <a:t>APIs.The</a:t>
            </a:r>
            <a:r>
              <a:rPr lang="en-US" b="0" i="0" dirty="0">
                <a:solidFill>
                  <a:srgbClr val="292929"/>
                </a:solidFill>
                <a:effectLst/>
                <a:latin typeface="charter"/>
              </a:rPr>
              <a:t> </a:t>
            </a:r>
            <a:r>
              <a:rPr lang="en-US" b="0" i="0" dirty="0" err="1">
                <a:solidFill>
                  <a:srgbClr val="292929"/>
                </a:solidFill>
                <a:effectLst/>
                <a:latin typeface="charter"/>
              </a:rPr>
              <a:t>advantange</a:t>
            </a:r>
            <a:r>
              <a:rPr lang="en-US" b="0" i="0" dirty="0">
                <a:solidFill>
                  <a:srgbClr val="292929"/>
                </a:solidFill>
                <a:effectLst/>
                <a:latin typeface="charter"/>
              </a:rPr>
              <a:t> </a:t>
            </a:r>
            <a:r>
              <a:rPr lang="en-US" b="0" i="0" dirty="0" err="1">
                <a:solidFill>
                  <a:srgbClr val="292929"/>
                </a:solidFill>
                <a:effectLst/>
                <a:latin typeface="charter"/>
              </a:rPr>
              <a:t>ist</a:t>
            </a:r>
            <a:r>
              <a:rPr lang="en-US" b="0" i="0" dirty="0">
                <a:solidFill>
                  <a:srgbClr val="292929"/>
                </a:solidFill>
                <a:effectLst/>
                <a:latin typeface="charter"/>
              </a:rPr>
              <a:t>, it provides us with a set of common operations. Because of which we don’t have to write the code for program from scratch .so these provides us convenience and hence they are time saver.</a:t>
            </a:r>
          </a:p>
          <a:p>
            <a:pPr marL="285750" indent="-285750">
              <a:buFont typeface="Arial" panose="020B0604020202020204" pitchFamily="34" charset="0"/>
              <a:buChar char="•"/>
            </a:pPr>
            <a:r>
              <a:rPr lang="en-US" b="0" i="0" dirty="0">
                <a:solidFill>
                  <a:srgbClr val="292929"/>
                </a:solidFill>
                <a:effectLst/>
                <a:latin typeface="charter"/>
              </a:rPr>
              <a:t>The TensorFlow object detection API is basically a structure build for creating a deep learning network that solves the problems for object </a:t>
            </a:r>
            <a:r>
              <a:rPr lang="en-US" b="0" i="0" dirty="0" err="1">
                <a:solidFill>
                  <a:srgbClr val="292929"/>
                </a:solidFill>
                <a:effectLst/>
                <a:latin typeface="charter"/>
              </a:rPr>
              <a:t>detection.There</a:t>
            </a:r>
            <a:r>
              <a:rPr lang="en-US" b="0" i="0" dirty="0">
                <a:solidFill>
                  <a:srgbClr val="292929"/>
                </a:solidFill>
                <a:effectLst/>
                <a:latin typeface="charter"/>
              </a:rPr>
              <a:t> are trained models in their framework and they refer it as Model Zoo .This includes a collection of COCO dataset, the KITTI dataset, and the Open Images Dataset. Here, we are primarily focused on COCO DATASETS</a:t>
            </a:r>
            <a:endParaRPr lang="en-US" dirty="0"/>
          </a:p>
          <a:p>
            <a:pPr marL="3943350" lvl="8" indent="-285750">
              <a:buFont typeface="Arial" panose="020B0604020202020204" pitchFamily="34" charset="0"/>
              <a:buChar char="•"/>
            </a:pPr>
            <a:endParaRPr lang="en-US" b="0" i="0" dirty="0">
              <a:effectLst/>
              <a:latin typeface="+mj-lt"/>
            </a:endParaRPr>
          </a:p>
          <a:p>
            <a:pPr marL="3943350" lvl="8" indent="-285750">
              <a:buFont typeface="Arial" panose="020B0604020202020204" pitchFamily="34" charset="0"/>
              <a:buChar char="•"/>
            </a:pPr>
            <a:endParaRPr lang="en-US" dirty="0">
              <a:latin typeface="+mj-lt"/>
            </a:endParaRPr>
          </a:p>
          <a:p>
            <a:pPr marL="3943350" lvl="8" indent="-285750">
              <a:buFont typeface="Arial" panose="020B0604020202020204" pitchFamily="34" charset="0"/>
              <a:buChar char="•"/>
            </a:pPr>
            <a:endParaRPr lang="en-US" b="0" i="0" dirty="0">
              <a:effectLst/>
              <a:latin typeface="+mj-lt"/>
            </a:endParaRPr>
          </a:p>
        </p:txBody>
      </p:sp>
      <p:pic>
        <p:nvPicPr>
          <p:cNvPr id="4098" name="Picture 2" descr="TensorFlow — A hands-on approach. This is the first article in the series…  | by Avinash Kadimisetty | Towards Data Science">
            <a:extLst>
              <a:ext uri="{FF2B5EF4-FFF2-40B4-BE49-F238E27FC236}">
                <a16:creationId xmlns:a16="http://schemas.microsoft.com/office/drawing/2014/main" id="{CC969F8C-ABE6-443D-AEDD-8F6D2F9779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02108"/>
            <a:ext cx="1899920" cy="203200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234E3ABC-4A2C-4980-A928-943A654877E6}"/>
              </a:ext>
            </a:extLst>
          </p:cNvPr>
          <p:cNvSpPr>
            <a:spLocks noGrp="1"/>
          </p:cNvSpPr>
          <p:nvPr>
            <p:ph type="dt" sz="half" idx="10"/>
          </p:nvPr>
        </p:nvSpPr>
        <p:spPr/>
        <p:txBody>
          <a:bodyPr/>
          <a:lstStyle/>
          <a:p>
            <a:fld id="{B36F5A4E-D0E8-4DFB-8BC1-41E42EE3EFD6}" type="datetime1">
              <a:rPr lang="en-US" smtClean="0"/>
              <a:t>9/9/2022</a:t>
            </a:fld>
            <a:endParaRPr lang="en-US"/>
          </a:p>
        </p:txBody>
      </p:sp>
      <p:sp>
        <p:nvSpPr>
          <p:cNvPr id="5" name="Slide Number Placeholder 4">
            <a:extLst>
              <a:ext uri="{FF2B5EF4-FFF2-40B4-BE49-F238E27FC236}">
                <a16:creationId xmlns:a16="http://schemas.microsoft.com/office/drawing/2014/main" id="{BAAE8937-722B-4123-8B20-0B960873D6AA}"/>
              </a:ext>
            </a:extLst>
          </p:cNvPr>
          <p:cNvSpPr>
            <a:spLocks noGrp="1"/>
          </p:cNvSpPr>
          <p:nvPr>
            <p:ph type="sldNum" sz="quarter" idx="12"/>
          </p:nvPr>
        </p:nvSpPr>
        <p:spPr/>
        <p:txBody>
          <a:bodyPr/>
          <a:lstStyle/>
          <a:p>
            <a:fld id="{C23A28FA-DB4A-47BB-A814-FEF5EAD33C8F}" type="slidenum">
              <a:rPr lang="en-US" smtClean="0"/>
              <a:t>8</a:t>
            </a:fld>
            <a:endParaRPr lang="en-US"/>
          </a:p>
        </p:txBody>
      </p:sp>
      <p:sp>
        <p:nvSpPr>
          <p:cNvPr id="10" name="Rectangle 9">
            <a:extLst>
              <a:ext uri="{FF2B5EF4-FFF2-40B4-BE49-F238E27FC236}">
                <a16:creationId xmlns:a16="http://schemas.microsoft.com/office/drawing/2014/main" id="{817F0BA4-7FF0-3207-036D-D6CCBA1D9378}"/>
              </a:ext>
            </a:extLst>
          </p:cNvPr>
          <p:cNvSpPr/>
          <p:nvPr/>
        </p:nvSpPr>
        <p:spPr>
          <a:xfrm>
            <a:off x="1953895" y="4469670"/>
            <a:ext cx="10184130" cy="2229394"/>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C81A341-851B-7BE7-3133-94F8D0B487B8}"/>
              </a:ext>
            </a:extLst>
          </p:cNvPr>
          <p:cNvPicPr>
            <a:picLocks noChangeAspect="1"/>
          </p:cNvPicPr>
          <p:nvPr/>
        </p:nvPicPr>
        <p:blipFill>
          <a:blip r:embed="rId6"/>
          <a:stretch>
            <a:fillRect/>
          </a:stretch>
        </p:blipFill>
        <p:spPr>
          <a:xfrm>
            <a:off x="8811668" y="4527856"/>
            <a:ext cx="3272382" cy="2113023"/>
          </a:xfrm>
          <a:prstGeom prst="rect">
            <a:avLst/>
          </a:prstGeom>
        </p:spPr>
      </p:pic>
      <p:sp>
        <p:nvSpPr>
          <p:cNvPr id="9" name="TextBox 8">
            <a:extLst>
              <a:ext uri="{FF2B5EF4-FFF2-40B4-BE49-F238E27FC236}">
                <a16:creationId xmlns:a16="http://schemas.microsoft.com/office/drawing/2014/main" id="{FC4E7117-BCD7-9725-20B5-56C783ECE317}"/>
              </a:ext>
            </a:extLst>
          </p:cNvPr>
          <p:cNvSpPr txBox="1"/>
          <p:nvPr/>
        </p:nvSpPr>
        <p:spPr>
          <a:xfrm>
            <a:off x="1950425" y="4527856"/>
            <a:ext cx="6861243" cy="2308324"/>
          </a:xfrm>
          <a:prstGeom prst="rect">
            <a:avLst/>
          </a:prstGeom>
          <a:noFill/>
        </p:spPr>
        <p:txBody>
          <a:bodyPr wrap="square" rtlCol="0">
            <a:spAutoFit/>
          </a:bodyPr>
          <a:lstStyle/>
          <a:p>
            <a:r>
              <a:rPr lang="en-US" b="0" i="0" dirty="0">
                <a:solidFill>
                  <a:srgbClr val="292929"/>
                </a:solidFill>
                <a:effectLst/>
                <a:latin typeface="charter"/>
              </a:rPr>
              <a:t>		DEPTH ESTIMATION FROM IMAGE</a:t>
            </a:r>
          </a:p>
          <a:p>
            <a:r>
              <a:rPr lang="en-US" b="0" i="0" dirty="0">
                <a:solidFill>
                  <a:srgbClr val="292929"/>
                </a:solidFill>
                <a:effectLst/>
                <a:latin typeface="charter"/>
              </a:rPr>
              <a:t>Our prototype is used to assist the blind people which aims to issue warning to the blind people about the hurdles coming on their </a:t>
            </a:r>
            <a:r>
              <a:rPr lang="en-US" b="0" i="0" dirty="0" err="1">
                <a:solidFill>
                  <a:srgbClr val="292929"/>
                </a:solidFill>
                <a:effectLst/>
                <a:latin typeface="charter"/>
              </a:rPr>
              <a:t>way,so</a:t>
            </a:r>
            <a:r>
              <a:rPr lang="en-US" b="0" i="0" dirty="0">
                <a:solidFill>
                  <a:srgbClr val="292929"/>
                </a:solidFill>
                <a:effectLst/>
                <a:latin typeface="charter"/>
              </a:rPr>
              <a:t> , we need to find that at how much distance the obstacle and person are located in any real time situation. After the object is detected rectangular box is generated around that object.</a:t>
            </a:r>
            <a:endParaRPr lang="en-US" b="0" i="0" dirty="0">
              <a:effectLst/>
              <a:latin typeface="+mj-lt"/>
            </a:endParaRPr>
          </a:p>
          <a:p>
            <a:pPr lvl="8"/>
            <a:endParaRPr lang="en-US" dirty="0">
              <a:latin typeface="+mj-lt"/>
            </a:endParaRPr>
          </a:p>
          <a:p>
            <a:pPr marL="3943350" lvl="8" indent="-285750">
              <a:buFont typeface="Arial" panose="020B0604020202020204" pitchFamily="34" charset="0"/>
              <a:buChar char="•"/>
            </a:pPr>
            <a:endParaRPr lang="en-US" b="0" i="0" dirty="0">
              <a:effectLst/>
              <a:latin typeface="+mj-lt"/>
            </a:endParaRPr>
          </a:p>
        </p:txBody>
      </p:sp>
    </p:spTree>
    <p:extLst>
      <p:ext uri="{BB962C8B-B14F-4D97-AF65-F5344CB8AC3E}">
        <p14:creationId xmlns:p14="http://schemas.microsoft.com/office/powerpoint/2010/main" val="1972290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BC5F3D0B-4EDD-4FAF-9BB6-12B60CCD4D8A}"/>
              </a:ext>
            </a:extLst>
          </p:cNvPr>
          <p:cNvSpPr/>
          <p:nvPr/>
        </p:nvSpPr>
        <p:spPr>
          <a:xfrm>
            <a:off x="0" y="0"/>
            <a:ext cx="12192000" cy="68675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36"/>
          <p:cNvSpPr/>
          <p:nvPr/>
        </p:nvSpPr>
        <p:spPr>
          <a:xfrm>
            <a:off x="3144348" y="1287684"/>
            <a:ext cx="2325479" cy="2031325"/>
          </a:xfrm>
          <a:prstGeom prst="rect">
            <a:avLst/>
          </a:prstGeom>
          <a:solidFill>
            <a:schemeClr val="bg1"/>
          </a:solidFill>
          <a:ln w="1111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2734054" y="124565"/>
            <a:ext cx="6668594" cy="1015663"/>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Special Features in Bolt </a:t>
            </a:r>
          </a:p>
          <a:p>
            <a:endParaRPr lang="en-US" sz="2400" dirty="0">
              <a:latin typeface="Times New Roman" panose="02020603050405020304" pitchFamily="18" charset="0"/>
              <a:cs typeface="Times New Roman" panose="02020603050405020304" pitchFamily="18" charset="0"/>
            </a:endParaRPr>
          </a:p>
        </p:txBody>
      </p:sp>
      <p:sp>
        <p:nvSpPr>
          <p:cNvPr id="23" name="Rectangle 22"/>
          <p:cNvSpPr/>
          <p:nvPr/>
        </p:nvSpPr>
        <p:spPr>
          <a:xfrm>
            <a:off x="262511" y="1371688"/>
            <a:ext cx="2035288" cy="2435644"/>
          </a:xfrm>
          <a:prstGeom prst="rect">
            <a:avLst/>
          </a:prstGeom>
          <a:solidFill>
            <a:schemeClr val="bg1"/>
          </a:solidFill>
          <a:ln w="1111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357519" y="1504095"/>
            <a:ext cx="2035288" cy="2031325"/>
          </a:xfrm>
          <a:prstGeom prst="rect">
            <a:avLst/>
          </a:prstGeom>
          <a:noFill/>
        </p:spPr>
        <p:txBody>
          <a:bodyPr wrap="square" rtlCol="0">
            <a:spAutoFit/>
          </a:bodyPr>
          <a:lstStyle/>
          <a:p>
            <a:r>
              <a:rPr lang="en-US" dirty="0"/>
              <a:t>Gets input from camera </a:t>
            </a:r>
          </a:p>
          <a:p>
            <a:endParaRPr lang="en-US" dirty="0"/>
          </a:p>
          <a:p>
            <a:r>
              <a:rPr lang="en-US" dirty="0"/>
              <a:t>Stores the image</a:t>
            </a:r>
          </a:p>
          <a:p>
            <a:endParaRPr lang="en-US" dirty="0"/>
          </a:p>
          <a:p>
            <a:r>
              <a:rPr lang="en-US" dirty="0"/>
              <a:t>Preprocessing of the image</a:t>
            </a:r>
          </a:p>
        </p:txBody>
      </p:sp>
      <p:sp>
        <p:nvSpPr>
          <p:cNvPr id="26" name="TextBox 25"/>
          <p:cNvSpPr txBox="1"/>
          <p:nvPr/>
        </p:nvSpPr>
        <p:spPr>
          <a:xfrm>
            <a:off x="6500280" y="2608399"/>
            <a:ext cx="1864449" cy="830997"/>
          </a:xfrm>
          <a:prstGeom prst="rect">
            <a:avLst/>
          </a:prstGeom>
          <a:noFill/>
        </p:spPr>
        <p:txBody>
          <a:bodyPr wrap="square" rtlCol="0">
            <a:spAutoFit/>
          </a:bodyPr>
          <a:lstStyle/>
          <a:p>
            <a:r>
              <a:rPr lang="en-US" sz="1600" dirty="0"/>
              <a:t>Searches for code block related to keyword translate</a:t>
            </a:r>
          </a:p>
        </p:txBody>
      </p:sp>
      <p:sp>
        <p:nvSpPr>
          <p:cNvPr id="36" name="TextBox 35"/>
          <p:cNvSpPr txBox="1"/>
          <p:nvPr/>
        </p:nvSpPr>
        <p:spPr>
          <a:xfrm>
            <a:off x="3252949" y="1498422"/>
            <a:ext cx="2216878" cy="1754326"/>
          </a:xfrm>
          <a:prstGeom prst="rect">
            <a:avLst/>
          </a:prstGeom>
          <a:noFill/>
        </p:spPr>
        <p:txBody>
          <a:bodyPr wrap="square" rtlCol="0">
            <a:spAutoFit/>
          </a:bodyPr>
          <a:lstStyle/>
          <a:p>
            <a:r>
              <a:rPr lang="en-US" dirty="0"/>
              <a:t>Identify the object from image</a:t>
            </a:r>
          </a:p>
          <a:p>
            <a:endParaRPr lang="en-US" dirty="0"/>
          </a:p>
          <a:p>
            <a:r>
              <a:rPr lang="en-US" dirty="0"/>
              <a:t>Calculate the distance of the image</a:t>
            </a:r>
          </a:p>
          <a:p>
            <a:endParaRPr lang="en-US" dirty="0"/>
          </a:p>
        </p:txBody>
      </p:sp>
      <p:sp>
        <p:nvSpPr>
          <p:cNvPr id="42" name="Rectangle 41"/>
          <p:cNvSpPr/>
          <p:nvPr/>
        </p:nvSpPr>
        <p:spPr>
          <a:xfrm>
            <a:off x="6246434" y="1255241"/>
            <a:ext cx="2173430" cy="2058021"/>
          </a:xfrm>
          <a:prstGeom prst="rect">
            <a:avLst/>
          </a:prstGeom>
          <a:solidFill>
            <a:schemeClr val="bg1"/>
          </a:solidFill>
          <a:ln w="1111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6304174" y="1393052"/>
            <a:ext cx="2216878" cy="1200329"/>
          </a:xfrm>
          <a:prstGeom prst="rect">
            <a:avLst/>
          </a:prstGeom>
          <a:noFill/>
        </p:spPr>
        <p:txBody>
          <a:bodyPr wrap="square" rtlCol="0">
            <a:spAutoFit/>
          </a:bodyPr>
          <a:lstStyle/>
          <a:p>
            <a:r>
              <a:rPr lang="en-US" dirty="0"/>
              <a:t>Generate an audio signal for the specific object </a:t>
            </a:r>
          </a:p>
          <a:p>
            <a:endParaRPr lang="en-US" dirty="0"/>
          </a:p>
        </p:txBody>
      </p:sp>
      <p:sp>
        <p:nvSpPr>
          <p:cNvPr id="44" name="Rectangle 43"/>
          <p:cNvSpPr/>
          <p:nvPr/>
        </p:nvSpPr>
        <p:spPr>
          <a:xfrm>
            <a:off x="9348518" y="1255241"/>
            <a:ext cx="2292638" cy="2381438"/>
          </a:xfrm>
          <a:prstGeom prst="rect">
            <a:avLst/>
          </a:prstGeom>
          <a:solidFill>
            <a:schemeClr val="bg1"/>
          </a:solidFill>
          <a:ln w="1111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p:cNvSpPr txBox="1"/>
          <p:nvPr/>
        </p:nvSpPr>
        <p:spPr>
          <a:xfrm>
            <a:off x="9504841" y="1520064"/>
            <a:ext cx="2216878" cy="923330"/>
          </a:xfrm>
          <a:prstGeom prst="rect">
            <a:avLst/>
          </a:prstGeom>
          <a:noFill/>
        </p:spPr>
        <p:txBody>
          <a:bodyPr wrap="square" rtlCol="0">
            <a:spAutoFit/>
          </a:bodyPr>
          <a:lstStyle/>
          <a:p>
            <a:r>
              <a:rPr lang="en-US" dirty="0"/>
              <a:t>Audio output is obtained</a:t>
            </a:r>
          </a:p>
          <a:p>
            <a:endParaRPr lang="en-US" dirty="0"/>
          </a:p>
        </p:txBody>
      </p:sp>
      <p:sp>
        <p:nvSpPr>
          <p:cNvPr id="3" name="Arrow: Right 2"/>
          <p:cNvSpPr/>
          <p:nvPr/>
        </p:nvSpPr>
        <p:spPr>
          <a:xfrm>
            <a:off x="2399520" y="2221335"/>
            <a:ext cx="669068" cy="344584"/>
          </a:xfrm>
          <a:prstGeom prst="rightArrow">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9" name="Arrow: Right 48"/>
          <p:cNvSpPr/>
          <p:nvPr/>
        </p:nvSpPr>
        <p:spPr>
          <a:xfrm>
            <a:off x="5543868" y="2221335"/>
            <a:ext cx="669068" cy="344584"/>
          </a:xfrm>
          <a:prstGeom prst="rightArrow">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Arrow: Right 51"/>
          <p:cNvSpPr/>
          <p:nvPr/>
        </p:nvSpPr>
        <p:spPr>
          <a:xfrm>
            <a:off x="8521053" y="2228512"/>
            <a:ext cx="766880" cy="344584"/>
          </a:xfrm>
          <a:prstGeom prst="rightArrow">
            <a:avLst>
              <a:gd name="adj1" fmla="val 50000"/>
              <a:gd name="adj2" fmla="val 62286"/>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EF03FFA9-0745-42DF-9194-1D14D819FD98}"/>
              </a:ext>
            </a:extLst>
          </p:cNvPr>
          <p:cNvSpPr>
            <a:spLocks noGrp="1"/>
          </p:cNvSpPr>
          <p:nvPr>
            <p:ph type="dt" sz="half" idx="10"/>
          </p:nvPr>
        </p:nvSpPr>
        <p:spPr/>
        <p:txBody>
          <a:bodyPr/>
          <a:lstStyle/>
          <a:p>
            <a:fld id="{650DE34E-4782-4691-A149-9CCA1C3E95AA}" type="datetime1">
              <a:rPr lang="en-US" smtClean="0"/>
              <a:t>9/9/2022</a:t>
            </a:fld>
            <a:endParaRPr lang="en-US"/>
          </a:p>
        </p:txBody>
      </p:sp>
      <p:sp>
        <p:nvSpPr>
          <p:cNvPr id="6" name="Slide Number Placeholder 5">
            <a:extLst>
              <a:ext uri="{FF2B5EF4-FFF2-40B4-BE49-F238E27FC236}">
                <a16:creationId xmlns:a16="http://schemas.microsoft.com/office/drawing/2014/main" id="{BD026FCC-776C-4921-A2A9-D31D833D8F1A}"/>
              </a:ext>
            </a:extLst>
          </p:cNvPr>
          <p:cNvSpPr>
            <a:spLocks noGrp="1"/>
          </p:cNvSpPr>
          <p:nvPr>
            <p:ph type="sldNum" sz="quarter" idx="12"/>
          </p:nvPr>
        </p:nvSpPr>
        <p:spPr/>
        <p:txBody>
          <a:bodyPr/>
          <a:lstStyle/>
          <a:p>
            <a:fld id="{C23A28FA-DB4A-47BB-A814-FEF5EAD33C8F}" type="slidenum">
              <a:rPr lang="en-US" smtClean="0"/>
              <a:t>9</a:t>
            </a:fld>
            <a:endParaRPr lang="en-US"/>
          </a:p>
        </p:txBody>
      </p:sp>
      <p:sp>
        <p:nvSpPr>
          <p:cNvPr id="24" name="Rectangle 23">
            <a:extLst>
              <a:ext uri="{FF2B5EF4-FFF2-40B4-BE49-F238E27FC236}">
                <a16:creationId xmlns:a16="http://schemas.microsoft.com/office/drawing/2014/main" id="{F1B9A179-C4A4-43DF-BCEE-88D05F08EAF6}"/>
              </a:ext>
            </a:extLst>
          </p:cNvPr>
          <p:cNvSpPr/>
          <p:nvPr/>
        </p:nvSpPr>
        <p:spPr>
          <a:xfrm>
            <a:off x="1289050" y="98689"/>
            <a:ext cx="8602296" cy="809429"/>
          </a:xfrm>
          <a:prstGeom prst="rect">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10772CED-F3AC-4978-9C9F-A174ABD1F686}"/>
              </a:ext>
            </a:extLst>
          </p:cNvPr>
          <p:cNvSpPr txBox="1"/>
          <p:nvPr/>
        </p:nvSpPr>
        <p:spPr>
          <a:xfrm>
            <a:off x="2036531" y="181346"/>
            <a:ext cx="7599838" cy="1015663"/>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	Bolt - </a:t>
            </a:r>
            <a:r>
              <a:rPr lang="en-US" sz="3600" dirty="0" err="1">
                <a:latin typeface="Times New Roman" panose="02020603050405020304" pitchFamily="18" charset="0"/>
                <a:cs typeface="Times New Roman" panose="02020603050405020304" pitchFamily="18" charset="0"/>
              </a:rPr>
              <a:t>ocr</a:t>
            </a:r>
            <a:r>
              <a:rPr lang="en-US" sz="3600" dirty="0">
                <a:latin typeface="Times New Roman" panose="02020603050405020304" pitchFamily="18" charset="0"/>
                <a:cs typeface="Times New Roman" panose="02020603050405020304" pitchFamily="18" charset="0"/>
              </a:rPr>
              <a:t> Working principle</a:t>
            </a:r>
          </a:p>
          <a:p>
            <a:endParaRPr lang="en-US"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C571C3B-C508-C42B-051D-A9325389728E}"/>
              </a:ext>
            </a:extLst>
          </p:cNvPr>
          <p:cNvPicPr>
            <a:picLocks noChangeAspect="1"/>
          </p:cNvPicPr>
          <p:nvPr/>
        </p:nvPicPr>
        <p:blipFill rotWithShape="1">
          <a:blip r:embed="rId3"/>
          <a:srcRect b="36008"/>
          <a:stretch/>
        </p:blipFill>
        <p:spPr>
          <a:xfrm>
            <a:off x="120089" y="4559746"/>
            <a:ext cx="2971693" cy="1901631"/>
          </a:xfrm>
          <a:prstGeom prst="rect">
            <a:avLst/>
          </a:prstGeom>
        </p:spPr>
      </p:pic>
      <p:pic>
        <p:nvPicPr>
          <p:cNvPr id="8" name="Picture 7">
            <a:extLst>
              <a:ext uri="{FF2B5EF4-FFF2-40B4-BE49-F238E27FC236}">
                <a16:creationId xmlns:a16="http://schemas.microsoft.com/office/drawing/2014/main" id="{E8D359DA-CD50-495F-BB15-E9FFEAD5DFF7}"/>
              </a:ext>
            </a:extLst>
          </p:cNvPr>
          <p:cNvPicPr>
            <a:picLocks noChangeAspect="1"/>
          </p:cNvPicPr>
          <p:nvPr/>
        </p:nvPicPr>
        <p:blipFill rotWithShape="1">
          <a:blip r:embed="rId4"/>
          <a:srcRect t="25916" b="20753"/>
          <a:stretch/>
        </p:blipFill>
        <p:spPr>
          <a:xfrm>
            <a:off x="3929982" y="4277074"/>
            <a:ext cx="4005364" cy="2136118"/>
          </a:xfrm>
          <a:prstGeom prst="rect">
            <a:avLst/>
          </a:prstGeom>
        </p:spPr>
      </p:pic>
      <p:pic>
        <p:nvPicPr>
          <p:cNvPr id="10" name="Picture 9">
            <a:extLst>
              <a:ext uri="{FF2B5EF4-FFF2-40B4-BE49-F238E27FC236}">
                <a16:creationId xmlns:a16="http://schemas.microsoft.com/office/drawing/2014/main" id="{96404054-55DE-1E3A-6BFD-6D1B86C70ED5}"/>
              </a:ext>
            </a:extLst>
          </p:cNvPr>
          <p:cNvPicPr>
            <a:picLocks noChangeAspect="1"/>
          </p:cNvPicPr>
          <p:nvPr/>
        </p:nvPicPr>
        <p:blipFill>
          <a:blip r:embed="rId5"/>
          <a:stretch>
            <a:fillRect/>
          </a:stretch>
        </p:blipFill>
        <p:spPr>
          <a:xfrm>
            <a:off x="9036004" y="4175399"/>
            <a:ext cx="2808262" cy="2339467"/>
          </a:xfrm>
          <a:prstGeom prst="rect">
            <a:avLst/>
          </a:prstGeom>
        </p:spPr>
      </p:pic>
      <p:cxnSp>
        <p:nvCxnSpPr>
          <p:cNvPr id="12" name="Straight Arrow Connector 11">
            <a:extLst>
              <a:ext uri="{FF2B5EF4-FFF2-40B4-BE49-F238E27FC236}">
                <a16:creationId xmlns:a16="http://schemas.microsoft.com/office/drawing/2014/main" id="{D43FCB7F-E292-A360-B870-ABF63DE57BF8}"/>
              </a:ext>
            </a:extLst>
          </p:cNvPr>
          <p:cNvCxnSpPr>
            <a:cxnSpLocks/>
          </p:cNvCxnSpPr>
          <p:nvPr/>
        </p:nvCxnSpPr>
        <p:spPr>
          <a:xfrm flipV="1">
            <a:off x="1178404" y="3939739"/>
            <a:ext cx="0" cy="12392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BAB3A1B-0458-AB5F-8F5F-E07D4C0028D4}"/>
              </a:ext>
            </a:extLst>
          </p:cNvPr>
          <p:cNvCxnSpPr>
            <a:cxnSpLocks/>
          </p:cNvCxnSpPr>
          <p:nvPr/>
        </p:nvCxnSpPr>
        <p:spPr>
          <a:xfrm>
            <a:off x="2392807" y="3523170"/>
            <a:ext cx="1914280" cy="131583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F61F7-7024-4071-1597-4244DB415525}"/>
              </a:ext>
            </a:extLst>
          </p:cNvPr>
          <p:cNvCxnSpPr>
            <a:cxnSpLocks/>
          </p:cNvCxnSpPr>
          <p:nvPr/>
        </p:nvCxnSpPr>
        <p:spPr>
          <a:xfrm flipV="1">
            <a:off x="4564198" y="3393649"/>
            <a:ext cx="26656" cy="127463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9690423-6F21-9CDE-358C-7EB78001519C}"/>
              </a:ext>
            </a:extLst>
          </p:cNvPr>
          <p:cNvCxnSpPr>
            <a:cxnSpLocks/>
          </p:cNvCxnSpPr>
          <p:nvPr/>
        </p:nvCxnSpPr>
        <p:spPr>
          <a:xfrm>
            <a:off x="5185871" y="3252748"/>
            <a:ext cx="368132" cy="13066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5D31B85-4747-93E8-B008-F8DFDC01D43B}"/>
              </a:ext>
            </a:extLst>
          </p:cNvPr>
          <p:cNvCxnSpPr>
            <a:cxnSpLocks/>
          </p:cNvCxnSpPr>
          <p:nvPr/>
        </p:nvCxnSpPr>
        <p:spPr>
          <a:xfrm flipV="1">
            <a:off x="6416104" y="3252748"/>
            <a:ext cx="470193" cy="153915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D176595-0519-0846-0D30-C1D93B630D4E}"/>
              </a:ext>
            </a:extLst>
          </p:cNvPr>
          <p:cNvCxnSpPr>
            <a:cxnSpLocks/>
          </p:cNvCxnSpPr>
          <p:nvPr/>
        </p:nvCxnSpPr>
        <p:spPr>
          <a:xfrm flipV="1">
            <a:off x="7464853" y="5118623"/>
            <a:ext cx="1571151" cy="3192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767E4CF-284F-1022-858C-2C41573D4FC8}"/>
              </a:ext>
            </a:extLst>
          </p:cNvPr>
          <p:cNvSpPr/>
          <p:nvPr/>
        </p:nvSpPr>
        <p:spPr>
          <a:xfrm>
            <a:off x="0" y="-30978"/>
            <a:ext cx="12192000" cy="6898503"/>
          </a:xfrm>
          <a:prstGeom prst="rect">
            <a:avLst/>
          </a:prstGeom>
          <a:ln>
            <a:solidFill>
              <a:schemeClr val="accent6">
                <a:lumMod val="40000"/>
                <a:lumOff val="6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56" name="Picture 55">
            <a:extLst>
              <a:ext uri="{FF2B5EF4-FFF2-40B4-BE49-F238E27FC236}">
                <a16:creationId xmlns:a16="http://schemas.microsoft.com/office/drawing/2014/main" id="{B71E4979-4BD7-334F-8E9A-636D9B144A54}"/>
              </a:ext>
            </a:extLst>
          </p:cNvPr>
          <p:cNvPicPr>
            <a:picLocks noChangeAspect="1"/>
          </p:cNvPicPr>
          <p:nvPr/>
        </p:nvPicPr>
        <p:blipFill rotWithShape="1">
          <a:blip r:embed="rId6"/>
          <a:srcRect l="11830" t="21974" r="22040" b="10329"/>
          <a:stretch/>
        </p:blipFill>
        <p:spPr>
          <a:xfrm>
            <a:off x="44786" y="-48542"/>
            <a:ext cx="7556362" cy="4192812"/>
          </a:xfrm>
          <a:prstGeom prst="rect">
            <a:avLst/>
          </a:prstGeom>
        </p:spPr>
      </p:pic>
      <p:pic>
        <p:nvPicPr>
          <p:cNvPr id="61" name="Picture 4" descr="Man In Sunglasses Pictures | Download Free Images on Unsplash">
            <a:extLst>
              <a:ext uri="{FF2B5EF4-FFF2-40B4-BE49-F238E27FC236}">
                <a16:creationId xmlns:a16="http://schemas.microsoft.com/office/drawing/2014/main" id="{8F6F1613-6ED0-BF87-230E-3F102A2B8D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337" r="23509"/>
          <a:stretch/>
        </p:blipFill>
        <p:spPr bwMode="auto">
          <a:xfrm>
            <a:off x="8992623" y="1615977"/>
            <a:ext cx="2891802" cy="4469577"/>
          </a:xfrm>
          <a:prstGeom prst="rect">
            <a:avLst/>
          </a:prstGeom>
          <a:noFill/>
          <a:extLst>
            <a:ext uri="{909E8E84-426E-40DD-AFC4-6F175D3DCCD1}">
              <a14:hiddenFill xmlns:a14="http://schemas.microsoft.com/office/drawing/2010/main">
                <a:solidFill>
                  <a:srgbClr val="FFFFFF"/>
                </a:solidFill>
              </a14:hiddenFill>
            </a:ext>
          </a:extLst>
        </p:spPr>
      </p:pic>
      <p:sp>
        <p:nvSpPr>
          <p:cNvPr id="63" name="Arrow: Right 62">
            <a:extLst>
              <a:ext uri="{FF2B5EF4-FFF2-40B4-BE49-F238E27FC236}">
                <a16:creationId xmlns:a16="http://schemas.microsoft.com/office/drawing/2014/main" id="{8309EEDC-42ED-544E-7EF3-158B52EAAF4F}"/>
              </a:ext>
            </a:extLst>
          </p:cNvPr>
          <p:cNvSpPr/>
          <p:nvPr/>
        </p:nvSpPr>
        <p:spPr>
          <a:xfrm>
            <a:off x="7706391" y="4623320"/>
            <a:ext cx="2393004" cy="113361"/>
          </a:xfrm>
          <a:prstGeom prst="rightArrow">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1029" name="TextBox 1028">
            <a:extLst>
              <a:ext uri="{FF2B5EF4-FFF2-40B4-BE49-F238E27FC236}">
                <a16:creationId xmlns:a16="http://schemas.microsoft.com/office/drawing/2014/main" id="{3AEF8076-2C35-3AC2-C144-B77FD937DA31}"/>
              </a:ext>
            </a:extLst>
          </p:cNvPr>
          <p:cNvSpPr txBox="1"/>
          <p:nvPr/>
        </p:nvSpPr>
        <p:spPr>
          <a:xfrm flipH="1">
            <a:off x="5291234" y="4333281"/>
            <a:ext cx="2344365" cy="1200329"/>
          </a:xfrm>
          <a:prstGeom prst="rect">
            <a:avLst/>
          </a:prstGeom>
          <a:noFill/>
          <a:ln w="41275">
            <a:solidFill>
              <a:schemeClr val="tx1"/>
            </a:solidFill>
          </a:ln>
        </p:spPr>
        <p:txBody>
          <a:bodyPr wrap="square" rtlCol="0">
            <a:spAutoFit/>
          </a:bodyPr>
          <a:lstStyle/>
          <a:p>
            <a:r>
              <a:rPr lang="en-IN" dirty="0"/>
              <a:t>Trigger button to turn bolt on and off,</a:t>
            </a:r>
          </a:p>
          <a:p>
            <a:r>
              <a:rPr lang="en-IN" dirty="0"/>
              <a:t>And to </a:t>
            </a:r>
            <a:r>
              <a:rPr lang="en-IN" dirty="0" err="1"/>
              <a:t>intitiate</a:t>
            </a:r>
            <a:r>
              <a:rPr lang="en-IN" dirty="0"/>
              <a:t> a task from wrist</a:t>
            </a:r>
          </a:p>
        </p:txBody>
      </p:sp>
      <p:sp>
        <p:nvSpPr>
          <p:cNvPr id="1033" name="Arrow: Bent 1032">
            <a:extLst>
              <a:ext uri="{FF2B5EF4-FFF2-40B4-BE49-F238E27FC236}">
                <a16:creationId xmlns:a16="http://schemas.microsoft.com/office/drawing/2014/main" id="{0282D592-278D-230B-CB5F-009CF0F22B45}"/>
              </a:ext>
            </a:extLst>
          </p:cNvPr>
          <p:cNvSpPr/>
          <p:nvPr/>
        </p:nvSpPr>
        <p:spPr>
          <a:xfrm rot="10800000" flipH="1">
            <a:off x="3810428" y="4355007"/>
            <a:ext cx="1435289" cy="861531"/>
          </a:xfrm>
          <a:prstGeom prst="bentArrow">
            <a:avLst>
              <a:gd name="adj1" fmla="val 5996"/>
              <a:gd name="adj2" fmla="val 8909"/>
              <a:gd name="adj3" fmla="val 20402"/>
              <a:gd name="adj4" fmla="val 3686"/>
            </a:avLst>
          </a:prstGeom>
          <a:solidFill>
            <a:schemeClr val="bg1"/>
          </a:solidFill>
          <a:ln w="254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pic>
        <p:nvPicPr>
          <p:cNvPr id="1035" name="Picture 1034">
            <a:extLst>
              <a:ext uri="{FF2B5EF4-FFF2-40B4-BE49-F238E27FC236}">
                <a16:creationId xmlns:a16="http://schemas.microsoft.com/office/drawing/2014/main" id="{38C23F6D-9D57-C5B3-098B-5997874185B4}"/>
              </a:ext>
            </a:extLst>
          </p:cNvPr>
          <p:cNvPicPr>
            <a:picLocks noChangeAspect="1"/>
          </p:cNvPicPr>
          <p:nvPr/>
        </p:nvPicPr>
        <p:blipFill rotWithShape="1">
          <a:blip r:embed="rId8"/>
          <a:srcRect l="10713" t="5365" r="9455" b="7788"/>
          <a:stretch/>
        </p:blipFill>
        <p:spPr>
          <a:xfrm>
            <a:off x="2544491" y="2943233"/>
            <a:ext cx="2241288" cy="1737964"/>
          </a:xfrm>
          <a:prstGeom prst="rect">
            <a:avLst/>
          </a:prstGeom>
        </p:spPr>
      </p:pic>
      <p:sp>
        <p:nvSpPr>
          <p:cNvPr id="1037" name="TextBox 1036">
            <a:extLst>
              <a:ext uri="{FF2B5EF4-FFF2-40B4-BE49-F238E27FC236}">
                <a16:creationId xmlns:a16="http://schemas.microsoft.com/office/drawing/2014/main" id="{A0FEA35C-A93B-94E5-6A04-7146CCFD8691}"/>
              </a:ext>
            </a:extLst>
          </p:cNvPr>
          <p:cNvSpPr txBox="1"/>
          <p:nvPr/>
        </p:nvSpPr>
        <p:spPr>
          <a:xfrm flipH="1">
            <a:off x="2772578" y="5261134"/>
            <a:ext cx="2344365" cy="1477328"/>
          </a:xfrm>
          <a:prstGeom prst="rect">
            <a:avLst/>
          </a:prstGeom>
          <a:noFill/>
          <a:ln w="47625">
            <a:solidFill>
              <a:schemeClr val="tx1"/>
            </a:solidFill>
          </a:ln>
        </p:spPr>
        <p:txBody>
          <a:bodyPr wrap="square" rtlCol="0">
            <a:spAutoFit/>
          </a:bodyPr>
          <a:lstStyle/>
          <a:p>
            <a:r>
              <a:rPr lang="en-IN" dirty="0"/>
              <a:t>Raspberry pi with a </a:t>
            </a:r>
            <a:r>
              <a:rPr lang="en-IN" dirty="0" err="1"/>
              <a:t>powerbank</a:t>
            </a:r>
            <a:r>
              <a:rPr lang="en-IN" dirty="0"/>
              <a:t> and </a:t>
            </a:r>
            <a:r>
              <a:rPr lang="en-IN" dirty="0" err="1"/>
              <a:t>wifi</a:t>
            </a:r>
            <a:r>
              <a:rPr lang="en-IN" dirty="0"/>
              <a:t> module running our software passively  in his pocket or a bag</a:t>
            </a:r>
          </a:p>
        </p:txBody>
      </p:sp>
      <p:sp>
        <p:nvSpPr>
          <p:cNvPr id="1038" name="Arrow: Right 1037">
            <a:extLst>
              <a:ext uri="{FF2B5EF4-FFF2-40B4-BE49-F238E27FC236}">
                <a16:creationId xmlns:a16="http://schemas.microsoft.com/office/drawing/2014/main" id="{A32294CE-96D7-5388-DE6C-71273332D8ED}"/>
              </a:ext>
            </a:extLst>
          </p:cNvPr>
          <p:cNvSpPr/>
          <p:nvPr/>
        </p:nvSpPr>
        <p:spPr>
          <a:xfrm rot="5400000">
            <a:off x="2913316" y="4862443"/>
            <a:ext cx="542296" cy="153975"/>
          </a:xfrm>
          <a:prstGeom prst="rightArrow">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1039" name="Arrow: Right 1038">
            <a:extLst>
              <a:ext uri="{FF2B5EF4-FFF2-40B4-BE49-F238E27FC236}">
                <a16:creationId xmlns:a16="http://schemas.microsoft.com/office/drawing/2014/main" id="{F702C84F-ECD9-300E-CB03-8A5BC40AB64D}"/>
              </a:ext>
            </a:extLst>
          </p:cNvPr>
          <p:cNvSpPr/>
          <p:nvPr/>
        </p:nvSpPr>
        <p:spPr>
          <a:xfrm>
            <a:off x="5104374" y="5804406"/>
            <a:ext cx="4486475" cy="268915"/>
          </a:xfrm>
          <a:prstGeom prst="rightArrow">
            <a:avLst/>
          </a:prstGeom>
          <a:solidFill>
            <a:schemeClr val="bg1"/>
          </a:solidFill>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712</TotalTime>
  <Words>1478</Words>
  <Application>Microsoft Office PowerPoint</Application>
  <PresentationFormat>Widescreen</PresentationFormat>
  <Paragraphs>159</Paragraphs>
  <Slides>13</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Arial</vt:lpstr>
      <vt:lpstr>Arial</vt:lpstr>
      <vt:lpstr>Calibri</vt:lpstr>
      <vt:lpstr>Calibri Light</vt:lpstr>
      <vt:lpstr>charter</vt:lpstr>
      <vt:lpstr>ff2</vt:lpstr>
      <vt:lpstr>ff3</vt:lpstr>
      <vt:lpstr>inherit</vt:lpstr>
      <vt:lpstr>Palatino Linotype</vt:lpstr>
      <vt:lpstr>Roboto</vt:lpstr>
      <vt:lpstr>Times New Roman</vt:lpstr>
      <vt:lpstr>Office Theme</vt:lpstr>
      <vt:lpstr>    Presentation  Title: BOLT – THE VISION ASSISTANT</vt:lpstr>
      <vt:lpstr>PowerPoint Presentation</vt:lpstr>
      <vt:lpstr>Abstract: </vt:lpstr>
      <vt:lpstr>WORKING PRINCIPLE OF A VOICE ASSISTANT </vt:lpstr>
      <vt:lpstr>PowerPoint Presentation</vt:lpstr>
      <vt:lpstr>PowerPoint Presentation</vt:lpstr>
      <vt:lpstr>PowerPoint Presentation</vt:lpstr>
      <vt:lpstr>PowerPoint Presentation</vt:lpstr>
      <vt:lpstr>PowerPoint Presentation</vt:lpstr>
      <vt:lpstr>Emergency Situation</vt:lpstr>
      <vt:lpstr>Output:</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BOLT – THE VOICE ASIISTANT</dc:title>
  <dc:creator>Kamal Nath</dc:creator>
  <cp:lastModifiedBy>Kamal Nath</cp:lastModifiedBy>
  <cp:revision>13</cp:revision>
  <dcterms:created xsi:type="dcterms:W3CDTF">2022-04-26T16:24:13Z</dcterms:created>
  <dcterms:modified xsi:type="dcterms:W3CDTF">2022-09-09T14:25:35Z</dcterms:modified>
</cp:coreProperties>
</file>